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2.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3.xml" ContentType="application/vnd.openxmlformats-officedocument.drawingml.chartshapes+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4.xml" ContentType="application/vnd.openxmlformats-officedocument.drawingml.chartshapes+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rawings/drawing5.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34"/>
  </p:notesMasterIdLst>
  <p:sldIdLst>
    <p:sldId id="350" r:id="rId5"/>
    <p:sldId id="343" r:id="rId6"/>
    <p:sldId id="344" r:id="rId7"/>
    <p:sldId id="341" r:id="rId8"/>
    <p:sldId id="348" r:id="rId9"/>
    <p:sldId id="1390" r:id="rId10"/>
    <p:sldId id="326" r:id="rId11"/>
    <p:sldId id="355" r:id="rId12"/>
    <p:sldId id="352" r:id="rId13"/>
    <p:sldId id="353" r:id="rId14"/>
    <p:sldId id="356" r:id="rId15"/>
    <p:sldId id="357" r:id="rId16"/>
    <p:sldId id="359" r:id="rId17"/>
    <p:sldId id="360" r:id="rId18"/>
    <p:sldId id="361" r:id="rId19"/>
    <p:sldId id="1392" r:id="rId20"/>
    <p:sldId id="331" r:id="rId21"/>
    <p:sldId id="1394" r:id="rId22"/>
    <p:sldId id="1391" r:id="rId23"/>
    <p:sldId id="334" r:id="rId24"/>
    <p:sldId id="1393" r:id="rId25"/>
    <p:sldId id="1395" r:id="rId26"/>
    <p:sldId id="1396" r:id="rId27"/>
    <p:sldId id="1397" r:id="rId28"/>
    <p:sldId id="1398" r:id="rId29"/>
    <p:sldId id="1399" r:id="rId30"/>
    <p:sldId id="1400" r:id="rId31"/>
    <p:sldId id="1401" r:id="rId32"/>
    <p:sldId id="337"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D3047"/>
    <a:srgbClr val="92AFD2"/>
    <a:srgbClr val="648EC0"/>
    <a:srgbClr val="3F699B"/>
    <a:srgbClr val="375A85"/>
    <a:srgbClr val="294465"/>
    <a:srgbClr val="163374"/>
    <a:srgbClr val="122A5E"/>
    <a:srgbClr val="FFCCCC"/>
    <a:srgbClr val="CCE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97" autoAdjust="0"/>
    <p:restoredTop sz="94619" autoAdjust="0"/>
  </p:normalViewPr>
  <p:slideViewPr>
    <p:cSldViewPr snapToGrid="0">
      <p:cViewPr varScale="1">
        <p:scale>
          <a:sx n="85" d="100"/>
          <a:sy n="85" d="100"/>
        </p:scale>
        <p:origin x="45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chartUserShapes" Target="../drawings/drawing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title>
      <c:tx>
        <c:rich>
          <a:bodyPr rot="0" spcFirstLastPara="1" vertOverflow="ellipsis" vert="horz" wrap="square" anchor="ctr" anchorCtr="1"/>
          <a:lstStyle/>
          <a:p>
            <a:pPr>
              <a:defRPr b="0" i="0" u="none" strike="noStrike" kern="1200" baseline="0">
                <a:solidFill>
                  <a:schemeClr val="dk1">
                    <a:lumMod val="65000"/>
                    <a:lumOff val="35000"/>
                  </a:schemeClr>
                </a:solidFill>
                <a:effectLst/>
                <a:latin typeface="+mn-lt"/>
                <a:ea typeface="+mn-ea"/>
                <a:cs typeface="+mn-cs"/>
              </a:defRPr>
            </a:pPr>
            <a:r>
              <a:rPr lang="en-US" dirty="0">
                <a:latin typeface="Times New Roman" panose="02020603050405020304" pitchFamily="18" charset="0"/>
                <a:cs typeface="Times New Roman" panose="02020603050405020304" pitchFamily="18" charset="0"/>
              </a:rPr>
              <a:t>CAGR  4.6%</a:t>
            </a:r>
          </a:p>
        </c:rich>
      </c:tx>
      <c:layout>
        <c:manualLayout>
          <c:xMode val="edge"/>
          <c:yMode val="edge"/>
          <c:x val="0.72629198789175753"/>
          <c:y val="6.8181818181818177E-2"/>
        </c:manualLayout>
      </c:layout>
      <c:overlay val="0"/>
      <c:spPr>
        <a:noFill/>
        <a:ln>
          <a:noFill/>
        </a:ln>
        <a:effectLst/>
      </c:spPr>
      <c:txPr>
        <a:bodyPr rot="0" spcFirstLastPara="1" vertOverflow="ellipsis" vert="horz" wrap="square" anchor="ctr" anchorCtr="1"/>
        <a:lstStyle/>
        <a:p>
          <a:pPr>
            <a:defRPr b="0" i="0" u="none" strike="noStrike" kern="1200" baseline="0">
              <a:solidFill>
                <a:schemeClr val="dk1">
                  <a:lumMod val="65000"/>
                  <a:lumOff val="35000"/>
                </a:schemeClr>
              </a:solidFill>
              <a:effectLst/>
              <a:latin typeface="+mn-lt"/>
              <a:ea typeface="+mn-ea"/>
              <a:cs typeface="+mn-cs"/>
            </a:defRPr>
          </a:pPr>
          <a:endParaRPr lang="en-US"/>
        </a:p>
      </c:txPr>
    </c:title>
    <c:autoTitleDeleted val="0"/>
    <c:plotArea>
      <c:layout>
        <c:manualLayout>
          <c:layoutTarget val="inner"/>
          <c:xMode val="edge"/>
          <c:yMode val="edge"/>
          <c:x val="4.7125511750055631E-2"/>
          <c:y val="0.15416666666666667"/>
          <c:w val="0.91433357415688887"/>
          <c:h val="0.76932474349797186"/>
        </c:manualLayout>
      </c:layout>
      <c:barChart>
        <c:barDir val="col"/>
        <c:grouping val="clustered"/>
        <c:varyColors val="0"/>
        <c:ser>
          <c:idx val="0"/>
          <c:order val="0"/>
          <c:tx>
            <c:strRef>
              <c:f>Sheet1!$B$1</c:f>
              <c:strCache>
                <c:ptCount val="1"/>
                <c:pt idx="0">
                  <c:v>Personal Care</c:v>
                </c:pt>
              </c:strCache>
            </c:strRef>
          </c:tx>
          <c:spPr>
            <a:gradFill>
              <a:gsLst>
                <a:gs pos="0">
                  <a:schemeClr val="accent4">
                    <a:shade val="65000"/>
                  </a:schemeClr>
                </a:gs>
                <a:gs pos="100000">
                  <a:schemeClr val="accent4">
                    <a:shade val="65000"/>
                    <a:lumMod val="84000"/>
                  </a:schemeClr>
                </a:gs>
              </a:gsLst>
              <a:lin ang="5400000" scaled="1"/>
            </a:gradFill>
            <a:ln>
              <a:noFill/>
            </a:ln>
            <a:effectLst>
              <a:outerShdw blurRad="76200" dir="18900000" sy="23000" kx="-1200000" algn="bl"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numRef>
              <c:f>Sheet1!$A$2:$A$11</c:f>
              <c:numCache>
                <c:formatCode>General</c:formatCode>
                <c:ptCount val="10"/>
                <c:pt idx="0">
                  <c:v>2024</c:v>
                </c:pt>
                <c:pt idx="1">
                  <c:v>2025</c:v>
                </c:pt>
                <c:pt idx="2">
                  <c:v>2026</c:v>
                </c:pt>
                <c:pt idx="3">
                  <c:v>2027</c:v>
                </c:pt>
                <c:pt idx="4">
                  <c:v>2028</c:v>
                </c:pt>
                <c:pt idx="5">
                  <c:v>2029</c:v>
                </c:pt>
                <c:pt idx="6">
                  <c:v>2030</c:v>
                </c:pt>
                <c:pt idx="7">
                  <c:v>2031</c:v>
                </c:pt>
                <c:pt idx="8">
                  <c:v>2032</c:v>
                </c:pt>
                <c:pt idx="9">
                  <c:v>2033</c:v>
                </c:pt>
              </c:numCache>
            </c:numRef>
          </c:cat>
          <c:val>
            <c:numRef>
              <c:f>Sheet1!$B$2:$B$11</c:f>
              <c:numCache>
                <c:formatCode>General</c:formatCode>
                <c:ptCount val="10"/>
                <c:pt idx="0">
                  <c:v>529.5</c:v>
                </c:pt>
                <c:pt idx="1">
                  <c:v>553.9</c:v>
                </c:pt>
                <c:pt idx="2">
                  <c:v>579.29999999999995</c:v>
                </c:pt>
                <c:pt idx="3">
                  <c:v>606</c:v>
                </c:pt>
                <c:pt idx="4">
                  <c:v>633.9</c:v>
                </c:pt>
                <c:pt idx="5">
                  <c:v>663</c:v>
                </c:pt>
                <c:pt idx="6">
                  <c:v>693.5</c:v>
                </c:pt>
                <c:pt idx="7">
                  <c:v>725.4</c:v>
                </c:pt>
                <c:pt idx="8">
                  <c:v>758.8</c:v>
                </c:pt>
                <c:pt idx="9">
                  <c:v>793.7</c:v>
                </c:pt>
              </c:numCache>
            </c:numRef>
          </c:val>
          <c:extLst>
            <c:ext xmlns:c16="http://schemas.microsoft.com/office/drawing/2014/chart" uri="{C3380CC4-5D6E-409C-BE32-E72D297353CC}">
              <c16:uniqueId val="{00000000-2B03-4170-9ED6-5CBE42BA05E9}"/>
            </c:ext>
          </c:extLst>
        </c:ser>
        <c:ser>
          <c:idx val="1"/>
          <c:order val="1"/>
          <c:tx>
            <c:strRef>
              <c:f>Sheet1!$C$1</c:f>
              <c:strCache>
                <c:ptCount val="1"/>
                <c:pt idx="0">
                  <c:v>Home Care</c:v>
                </c:pt>
              </c:strCache>
            </c:strRef>
          </c:tx>
          <c:spPr>
            <a:gradFill>
              <a:gsLst>
                <a:gs pos="0">
                  <a:schemeClr val="accent4"/>
                </a:gs>
                <a:gs pos="100000">
                  <a:schemeClr val="accent4">
                    <a:lumMod val="84000"/>
                  </a:schemeClr>
                </a:gs>
              </a:gsLst>
              <a:lin ang="5400000" scaled="1"/>
            </a:gradFill>
            <a:ln>
              <a:noFill/>
            </a:ln>
            <a:effectLst>
              <a:outerShdw blurRad="76200" dir="18900000" sy="23000" kx="-1200000" algn="bl"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1"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numRef>
              <c:f>Sheet1!$A$2:$A$11</c:f>
              <c:numCache>
                <c:formatCode>General</c:formatCode>
                <c:ptCount val="10"/>
                <c:pt idx="0">
                  <c:v>2024</c:v>
                </c:pt>
                <c:pt idx="1">
                  <c:v>2025</c:v>
                </c:pt>
                <c:pt idx="2">
                  <c:v>2026</c:v>
                </c:pt>
                <c:pt idx="3">
                  <c:v>2027</c:v>
                </c:pt>
                <c:pt idx="4">
                  <c:v>2028</c:v>
                </c:pt>
                <c:pt idx="5">
                  <c:v>2029</c:v>
                </c:pt>
                <c:pt idx="6">
                  <c:v>2030</c:v>
                </c:pt>
                <c:pt idx="7">
                  <c:v>2031</c:v>
                </c:pt>
                <c:pt idx="8">
                  <c:v>2032</c:v>
                </c:pt>
                <c:pt idx="9">
                  <c:v>2033</c:v>
                </c:pt>
              </c:numCache>
            </c:numRef>
          </c:cat>
          <c:val>
            <c:numRef>
              <c:f>Sheet1!$C$2:$C$11</c:f>
              <c:numCache>
                <c:formatCode>General</c:formatCode>
                <c:ptCount val="10"/>
                <c:pt idx="0">
                  <c:v>163.4</c:v>
                </c:pt>
                <c:pt idx="1">
                  <c:v>170.9</c:v>
                </c:pt>
                <c:pt idx="2">
                  <c:v>178.8</c:v>
                </c:pt>
                <c:pt idx="3">
                  <c:v>187</c:v>
                </c:pt>
                <c:pt idx="4">
                  <c:v>195.6</c:v>
                </c:pt>
                <c:pt idx="5">
                  <c:v>204.6</c:v>
                </c:pt>
                <c:pt idx="6">
                  <c:v>214</c:v>
                </c:pt>
                <c:pt idx="7">
                  <c:v>223.9</c:v>
                </c:pt>
                <c:pt idx="8">
                  <c:v>234.2</c:v>
                </c:pt>
                <c:pt idx="9">
                  <c:v>244.9</c:v>
                </c:pt>
              </c:numCache>
            </c:numRef>
          </c:val>
          <c:extLst>
            <c:ext xmlns:c16="http://schemas.microsoft.com/office/drawing/2014/chart" uri="{C3380CC4-5D6E-409C-BE32-E72D297353CC}">
              <c16:uniqueId val="{00000001-2B03-4170-9ED6-5CBE42BA05E9}"/>
            </c:ext>
          </c:extLst>
        </c:ser>
        <c:ser>
          <c:idx val="2"/>
          <c:order val="2"/>
          <c:tx>
            <c:strRef>
              <c:f>Sheet1!$D$1</c:f>
              <c:strCache>
                <c:ptCount val="1"/>
                <c:pt idx="0">
                  <c:v>Combined</c:v>
                </c:pt>
              </c:strCache>
            </c:strRef>
          </c:tx>
          <c:spPr>
            <a:gradFill>
              <a:gsLst>
                <a:gs pos="0">
                  <a:schemeClr val="accent4">
                    <a:tint val="65000"/>
                  </a:schemeClr>
                </a:gs>
                <a:gs pos="100000">
                  <a:schemeClr val="accent4">
                    <a:tint val="65000"/>
                    <a:lumMod val="84000"/>
                  </a:schemeClr>
                </a:gs>
              </a:gsLst>
              <a:lin ang="5400000" scaled="1"/>
            </a:gradFill>
            <a:ln>
              <a:noFill/>
            </a:ln>
            <a:effectLst>
              <a:outerShdw blurRad="76200" dir="18900000" sy="23000" kx="-1200000" algn="bl" rotWithShape="0">
                <a:prstClr val="black">
                  <a:alpha val="20000"/>
                </a:prst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numRef>
              <c:f>Sheet1!$A$2:$A$11</c:f>
              <c:numCache>
                <c:formatCode>General</c:formatCode>
                <c:ptCount val="10"/>
                <c:pt idx="0">
                  <c:v>2024</c:v>
                </c:pt>
                <c:pt idx="1">
                  <c:v>2025</c:v>
                </c:pt>
                <c:pt idx="2">
                  <c:v>2026</c:v>
                </c:pt>
                <c:pt idx="3">
                  <c:v>2027</c:v>
                </c:pt>
                <c:pt idx="4">
                  <c:v>2028</c:v>
                </c:pt>
                <c:pt idx="5">
                  <c:v>2029</c:v>
                </c:pt>
                <c:pt idx="6">
                  <c:v>2030</c:v>
                </c:pt>
                <c:pt idx="7">
                  <c:v>2031</c:v>
                </c:pt>
                <c:pt idx="8">
                  <c:v>2032</c:v>
                </c:pt>
                <c:pt idx="9">
                  <c:v>2033</c:v>
                </c:pt>
              </c:numCache>
            </c:numRef>
          </c:cat>
          <c:val>
            <c:numRef>
              <c:f>Sheet1!$D$2:$D$11</c:f>
              <c:numCache>
                <c:formatCode>General</c:formatCode>
                <c:ptCount val="10"/>
                <c:pt idx="0">
                  <c:v>692.9</c:v>
                </c:pt>
                <c:pt idx="1">
                  <c:v>724.8</c:v>
                </c:pt>
                <c:pt idx="2">
                  <c:v>758.1</c:v>
                </c:pt>
                <c:pt idx="3">
                  <c:v>793</c:v>
                </c:pt>
                <c:pt idx="4">
                  <c:v>829.5</c:v>
                </c:pt>
                <c:pt idx="5">
                  <c:v>867.6</c:v>
                </c:pt>
                <c:pt idx="6">
                  <c:v>907.5</c:v>
                </c:pt>
                <c:pt idx="7">
                  <c:v>949.3</c:v>
                </c:pt>
                <c:pt idx="8">
                  <c:v>992.9</c:v>
                </c:pt>
                <c:pt idx="9">
                  <c:v>1038.5999999999999</c:v>
                </c:pt>
              </c:numCache>
            </c:numRef>
          </c:val>
          <c:extLst>
            <c:ext xmlns:c16="http://schemas.microsoft.com/office/drawing/2014/chart" uri="{C3380CC4-5D6E-409C-BE32-E72D297353CC}">
              <c16:uniqueId val="{00000002-2B03-4170-9ED6-5CBE42BA05E9}"/>
            </c:ext>
          </c:extLst>
        </c:ser>
        <c:dLbls>
          <c:dLblPos val="inEnd"/>
          <c:showLegendKey val="0"/>
          <c:showVal val="1"/>
          <c:showCatName val="0"/>
          <c:showSerName val="0"/>
          <c:showPercent val="0"/>
          <c:showBubbleSize val="0"/>
        </c:dLbls>
        <c:gapWidth val="41"/>
        <c:axId val="537146575"/>
        <c:axId val="453329807"/>
      </c:barChart>
      <c:catAx>
        <c:axId val="537146575"/>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65000"/>
                    <a:lumOff val="35000"/>
                  </a:schemeClr>
                </a:solidFill>
                <a:effectLst/>
                <a:latin typeface="+mn-lt"/>
                <a:ea typeface="+mn-ea"/>
                <a:cs typeface="+mn-cs"/>
              </a:defRPr>
            </a:pPr>
            <a:endParaRPr lang="en-US"/>
          </a:p>
        </c:txPr>
        <c:crossAx val="453329807"/>
        <c:crosses val="autoZero"/>
        <c:auto val="1"/>
        <c:lblAlgn val="ctr"/>
        <c:lblOffset val="100"/>
        <c:noMultiLvlLbl val="0"/>
      </c:catAx>
      <c:valAx>
        <c:axId val="453329807"/>
        <c:scaling>
          <c:orientation val="minMax"/>
        </c:scaling>
        <c:delete val="1"/>
        <c:axPos val="l"/>
        <c:title>
          <c:tx>
            <c:rich>
              <a:bodyPr rot="-5400000" spcFirstLastPara="1" vertOverflow="ellipsis" vert="horz" wrap="square" anchor="ctr" anchorCtr="1"/>
              <a:lstStyle/>
              <a:p>
                <a:pPr>
                  <a:defRPr sz="900" b="1" i="0" u="none" strike="noStrike" kern="1200" baseline="0">
                    <a:solidFill>
                      <a:schemeClr val="dk1">
                        <a:lumMod val="65000"/>
                        <a:lumOff val="35000"/>
                      </a:schemeClr>
                    </a:solidFill>
                    <a:latin typeface="+mn-lt"/>
                    <a:ea typeface="+mn-ea"/>
                    <a:cs typeface="+mn-cs"/>
                  </a:defRPr>
                </a:pPr>
                <a:r>
                  <a:rPr lang="en-US">
                    <a:latin typeface="Times New Roman" panose="02020603050405020304" pitchFamily="18" charset="0"/>
                    <a:cs typeface="Times New Roman" panose="02020603050405020304" pitchFamily="18" charset="0"/>
                  </a:rPr>
                  <a:t>Market Size (2024-2031)</a:t>
                </a:r>
              </a:p>
            </c:rich>
          </c:tx>
          <c:layout>
            <c:manualLayout>
              <c:xMode val="edge"/>
              <c:yMode val="edge"/>
              <c:x val="1.548586914440573E-2"/>
              <c:y val="0.24984222142686707"/>
            </c:manualLayout>
          </c:layout>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537146575"/>
        <c:crosses val="autoZero"/>
        <c:crossBetween val="between"/>
      </c:valAx>
      <c:spPr>
        <a:noFill/>
        <a:ln>
          <a:noFill/>
        </a:ln>
        <a:effectLst/>
      </c:spPr>
    </c:plotArea>
    <c:legend>
      <c:legendPos val="r"/>
      <c:layout>
        <c:manualLayout>
          <c:xMode val="edge"/>
          <c:yMode val="edge"/>
          <c:x val="7.6390014476102483E-2"/>
          <c:y val="0.13985343099544348"/>
          <c:w val="0.48451999540694041"/>
          <c:h val="0.14962300167024573"/>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dk1">
                  <a:lumMod val="65000"/>
                  <a:lumOff val="35000"/>
                </a:schemeClr>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68000">
          <a:schemeClr val="lt1">
            <a:lumMod val="85000"/>
          </a:schemeClr>
        </a:gs>
        <a:gs pos="100000">
          <a:schemeClr val="lt1"/>
        </a:gs>
      </a:gsLst>
      <a:lin ang="5400000" scaled="1"/>
      <a:tileRect/>
    </a:gra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title>
      <c:tx>
        <c:rich>
          <a:bodyPr rot="0" spcFirstLastPara="1" vertOverflow="ellipsis" vert="horz" wrap="square" anchor="ctr" anchorCtr="1"/>
          <a:lstStyle/>
          <a:p>
            <a:pPr algn="ctr" rtl="0">
              <a:defRPr sz="1862" b="0" i="0" u="none" strike="noStrike" kern="1200" spc="0" baseline="0">
                <a:solidFill>
                  <a:schemeClr val="lt1"/>
                </a:solidFill>
                <a:latin typeface="+mn-lt"/>
                <a:ea typeface="+mn-ea"/>
                <a:cs typeface="+mn-cs"/>
              </a:defRPr>
            </a:pPr>
            <a:r>
              <a:rPr lang="en-US" sz="1600" b="0" i="0" u="none" strike="noStrike" kern="1200" spc="0" baseline="0" dirty="0">
                <a:solidFill>
                  <a:schemeClr val="lt1"/>
                </a:solidFill>
                <a:latin typeface="Times New Roman" panose="02020603050405020304" pitchFamily="18" charset="0"/>
                <a:ea typeface="+mn-ea"/>
                <a:cs typeface="Times New Roman" panose="02020603050405020304" pitchFamily="18" charset="0"/>
              </a:rPr>
              <a:t>Personal Care – Product Type</a:t>
            </a:r>
          </a:p>
        </c:rich>
      </c:tx>
      <c:overlay val="0"/>
      <c:spPr>
        <a:solidFill>
          <a:schemeClr val="dk1"/>
        </a:solidFill>
        <a:ln w="25400" cap="flat" cmpd="sng" algn="ctr">
          <a:solidFill>
            <a:schemeClr val="lt1"/>
          </a:solidFill>
          <a:prstDash val="solid"/>
        </a:ln>
        <a:effectLst/>
      </c:spPr>
      <c:txPr>
        <a:bodyPr rot="0" spcFirstLastPara="1" vertOverflow="ellipsis" vert="horz" wrap="square" anchor="ctr" anchorCtr="1"/>
        <a:lstStyle/>
        <a:p>
          <a:pPr algn="ctr" rtl="0">
            <a:defRPr sz="1862" b="0" i="0" u="none" strike="noStrike" kern="1200" spc="0" baseline="0">
              <a:solidFill>
                <a:schemeClr val="lt1"/>
              </a:solidFill>
              <a:latin typeface="+mn-lt"/>
              <a:ea typeface="+mn-ea"/>
              <a:cs typeface="+mn-cs"/>
            </a:defRPr>
          </a:pPr>
          <a:endParaRPr lang="en-US"/>
        </a:p>
      </c:txPr>
    </c:title>
    <c:autoTitleDeleted val="0"/>
    <c:plotArea>
      <c:layout>
        <c:manualLayout>
          <c:layoutTarget val="inner"/>
          <c:xMode val="edge"/>
          <c:yMode val="edge"/>
          <c:x val="0.50203722008500817"/>
          <c:y val="0.16253104179285283"/>
          <c:w val="0.41577821137225118"/>
          <c:h val="0.59511079143953149"/>
        </c:manualLayout>
      </c:layout>
      <c:pieChart>
        <c:varyColors val="1"/>
        <c:ser>
          <c:idx val="0"/>
          <c:order val="0"/>
          <c:tx>
            <c:strRef>
              <c:f>Sheet1!$B$1</c:f>
              <c:strCache>
                <c:ptCount val="1"/>
                <c:pt idx="0">
                  <c:v>Personal Care</c:v>
                </c:pt>
              </c:strCache>
            </c:strRef>
          </c:tx>
          <c:dPt>
            <c:idx val="0"/>
            <c:bubble3D val="0"/>
            <c:spPr>
              <a:solidFill>
                <a:schemeClr val="accent4">
                  <a:shade val="65000"/>
                </a:schemeClr>
              </a:solidFill>
              <a:ln w="19050">
                <a:solidFill>
                  <a:schemeClr val="lt1"/>
                </a:solidFill>
              </a:ln>
              <a:effectLst/>
            </c:spPr>
            <c:extLst>
              <c:ext xmlns:c16="http://schemas.microsoft.com/office/drawing/2014/chart" uri="{C3380CC4-5D6E-409C-BE32-E72D297353CC}">
                <c16:uniqueId val="{00000001-1139-44D2-81A8-6C0C67106BEB}"/>
              </c:ext>
            </c:extLst>
          </c:dPt>
          <c:dPt>
            <c:idx val="1"/>
            <c:bubble3D val="0"/>
            <c:spPr>
              <a:solidFill>
                <a:schemeClr val="accent4"/>
              </a:solidFill>
              <a:ln w="19050">
                <a:solidFill>
                  <a:schemeClr val="lt1"/>
                </a:solidFill>
              </a:ln>
              <a:effectLst/>
            </c:spPr>
            <c:extLst>
              <c:ext xmlns:c16="http://schemas.microsoft.com/office/drawing/2014/chart" uri="{C3380CC4-5D6E-409C-BE32-E72D297353CC}">
                <c16:uniqueId val="{00000003-1139-44D2-81A8-6C0C67106BEB}"/>
              </c:ext>
            </c:extLst>
          </c:dPt>
          <c:dPt>
            <c:idx val="2"/>
            <c:bubble3D val="0"/>
            <c:spPr>
              <a:solidFill>
                <a:schemeClr val="accent4">
                  <a:tint val="65000"/>
                </a:schemeClr>
              </a:solidFill>
              <a:ln w="19050">
                <a:solidFill>
                  <a:schemeClr val="lt1"/>
                </a:solidFill>
              </a:ln>
              <a:effectLst/>
            </c:spPr>
            <c:extLst>
              <c:ext xmlns:c16="http://schemas.microsoft.com/office/drawing/2014/chart" uri="{C3380CC4-5D6E-409C-BE32-E72D297353CC}">
                <c16:uniqueId val="{00000005-1139-44D2-81A8-6C0C67106BEB}"/>
              </c:ext>
            </c:extLst>
          </c:dPt>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en-US"/>
              </a:p>
            </c:txPr>
            <c:dLblPos val="ct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Skin Care</c:v>
                </c:pt>
                <c:pt idx="1">
                  <c:v>Hair Care</c:v>
                </c:pt>
                <c:pt idx="2">
                  <c:v>Oral Care</c:v>
                </c:pt>
              </c:strCache>
            </c:strRef>
          </c:cat>
          <c:val>
            <c:numRef>
              <c:f>Sheet1!$B$2:$B$4</c:f>
              <c:numCache>
                <c:formatCode>0%</c:formatCode>
                <c:ptCount val="3"/>
                <c:pt idx="0" formatCode="0.00%">
                  <c:v>0.35499999999999998</c:v>
                </c:pt>
                <c:pt idx="1">
                  <c:v>0.22</c:v>
                </c:pt>
                <c:pt idx="2">
                  <c:v>0.05</c:v>
                </c:pt>
              </c:numCache>
            </c:numRef>
          </c:val>
          <c:extLst>
            <c:ext xmlns:c16="http://schemas.microsoft.com/office/drawing/2014/chart" uri="{C3380CC4-5D6E-409C-BE32-E72D297353CC}">
              <c16:uniqueId val="{00000000-5276-4874-B9F0-F9844753BF04}"/>
            </c:ext>
          </c:extLst>
        </c:ser>
        <c:dLbls>
          <c:dLblPos val="ctr"/>
          <c:showLegendKey val="0"/>
          <c:showVal val="1"/>
          <c:showCatName val="0"/>
          <c:showSerName val="0"/>
          <c:showPercent val="0"/>
          <c:showBubbleSize val="0"/>
          <c:showLeaderLines val="1"/>
        </c:dLbls>
        <c:firstSliceAng val="0"/>
      </c:pieChart>
      <c:spPr>
        <a:noFill/>
        <a:ln>
          <a:noFill/>
        </a:ln>
        <a:effectLst/>
      </c:spPr>
    </c:plotArea>
    <c:legend>
      <c:legendPos val="b"/>
      <c:layout>
        <c:manualLayout>
          <c:xMode val="edge"/>
          <c:yMode val="edge"/>
          <c:x val="4.9304052766406918E-2"/>
          <c:y val="0.16463095541436179"/>
          <c:w val="0.25457087371245546"/>
          <c:h val="0.29958929593981087"/>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title>
      <c:tx>
        <c:rich>
          <a:bodyPr rot="0" spcFirstLastPara="1" vertOverflow="ellipsis" vert="horz" wrap="square" anchor="ctr" anchorCtr="1"/>
          <a:lstStyle/>
          <a:p>
            <a:pPr>
              <a:defRPr sz="1862" b="0" i="0" u="none" strike="noStrike" kern="1200" spc="0" baseline="0">
                <a:solidFill>
                  <a:schemeClr val="lt1"/>
                </a:solidFill>
                <a:latin typeface="+mn-lt"/>
                <a:ea typeface="+mn-ea"/>
                <a:cs typeface="+mn-cs"/>
              </a:defRPr>
            </a:pPr>
            <a:r>
              <a:rPr lang="en-US" sz="1600" dirty="0">
                <a:solidFill>
                  <a:schemeClr val="bg1"/>
                </a:solidFill>
                <a:latin typeface="Times New Roman" panose="02020603050405020304" pitchFamily="18" charset="0"/>
                <a:ea typeface="+mn-ea"/>
                <a:cs typeface="Times New Roman" panose="02020603050405020304" pitchFamily="18" charset="0"/>
              </a:rPr>
              <a:t>Home Care – Product</a:t>
            </a:r>
            <a:r>
              <a:rPr lang="en-US" sz="1600" baseline="0" dirty="0">
                <a:solidFill>
                  <a:schemeClr val="bg1"/>
                </a:solidFill>
                <a:latin typeface="Times New Roman" panose="02020603050405020304" pitchFamily="18" charset="0"/>
                <a:ea typeface="+mn-ea"/>
                <a:cs typeface="Times New Roman" panose="02020603050405020304" pitchFamily="18" charset="0"/>
              </a:rPr>
              <a:t> Type</a:t>
            </a:r>
            <a:endParaRPr lang="en-US" sz="1600" dirty="0">
              <a:solidFill>
                <a:schemeClr val="bg1"/>
              </a:solidFill>
              <a:latin typeface="Times New Roman" panose="02020603050405020304" pitchFamily="18" charset="0"/>
              <a:cs typeface="Times New Roman" panose="02020603050405020304" pitchFamily="18" charset="0"/>
            </a:endParaRPr>
          </a:p>
        </c:rich>
      </c:tx>
      <c:overlay val="0"/>
      <c:spPr>
        <a:solidFill>
          <a:schemeClr val="dk1"/>
        </a:solidFill>
        <a:ln w="25400" cap="flat" cmpd="sng" algn="ctr">
          <a:solidFill>
            <a:schemeClr val="lt1"/>
          </a:solidFill>
          <a:prstDash val="solid"/>
        </a:ln>
        <a:effectLst/>
      </c:spPr>
      <c:txPr>
        <a:bodyPr rot="0" spcFirstLastPara="1" vertOverflow="ellipsis" vert="horz" wrap="square" anchor="ctr" anchorCtr="1"/>
        <a:lstStyle/>
        <a:p>
          <a:pPr>
            <a:defRPr sz="1862" b="0" i="0" u="none" strike="noStrike" kern="1200" spc="0" baseline="0">
              <a:solidFill>
                <a:schemeClr val="lt1"/>
              </a:solidFill>
              <a:latin typeface="+mn-lt"/>
              <a:ea typeface="+mn-ea"/>
              <a:cs typeface="+mn-cs"/>
            </a:defRPr>
          </a:pPr>
          <a:endParaRPr lang="en-US"/>
        </a:p>
      </c:txPr>
    </c:title>
    <c:autoTitleDeleted val="0"/>
    <c:plotArea>
      <c:layout>
        <c:manualLayout>
          <c:layoutTarget val="inner"/>
          <c:xMode val="edge"/>
          <c:yMode val="edge"/>
          <c:x val="9.5303571523413691E-2"/>
          <c:y val="0.18236163543570089"/>
          <c:w val="0.43046748690748282"/>
          <c:h val="0.6934674210819024"/>
        </c:manualLayout>
      </c:layout>
      <c:pieChart>
        <c:varyColors val="1"/>
        <c:ser>
          <c:idx val="0"/>
          <c:order val="0"/>
          <c:tx>
            <c:strRef>
              <c:f>Sheet1!$B$1</c:f>
              <c:strCache>
                <c:ptCount val="1"/>
                <c:pt idx="0">
                  <c:v>Personal Care</c:v>
                </c:pt>
              </c:strCache>
            </c:strRef>
          </c:tx>
          <c:dPt>
            <c:idx val="0"/>
            <c:bubble3D val="0"/>
            <c:spPr>
              <a:solidFill>
                <a:schemeClr val="accent4">
                  <a:shade val="76000"/>
                </a:schemeClr>
              </a:solidFill>
              <a:ln w="19050">
                <a:solidFill>
                  <a:schemeClr val="lt1"/>
                </a:solidFill>
              </a:ln>
              <a:effectLst/>
            </c:spPr>
            <c:extLst>
              <c:ext xmlns:c16="http://schemas.microsoft.com/office/drawing/2014/chart" uri="{C3380CC4-5D6E-409C-BE32-E72D297353CC}">
                <c16:uniqueId val="{00000001-15B2-472F-89E8-3EF364A222BD}"/>
              </c:ext>
            </c:extLst>
          </c:dPt>
          <c:dPt>
            <c:idx val="1"/>
            <c:bubble3D val="0"/>
            <c:spPr>
              <a:solidFill>
                <a:schemeClr val="accent4">
                  <a:tint val="77000"/>
                </a:schemeClr>
              </a:solidFill>
              <a:ln w="19050">
                <a:solidFill>
                  <a:schemeClr val="lt1"/>
                </a:solidFill>
              </a:ln>
              <a:effectLst/>
            </c:spPr>
            <c:extLst>
              <c:ext xmlns:c16="http://schemas.microsoft.com/office/drawing/2014/chart" uri="{C3380CC4-5D6E-409C-BE32-E72D297353CC}">
                <c16:uniqueId val="{00000003-15B2-472F-89E8-3EF364A222BD}"/>
              </c:ext>
            </c:extLst>
          </c:dPt>
          <c:dLbls>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dLblPos val="ct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Sheet1!$A$2:$A$3</c:f>
              <c:strCache>
                <c:ptCount val="2"/>
                <c:pt idx="0">
                  <c:v>Laundry</c:v>
                </c:pt>
                <c:pt idx="1">
                  <c:v>Dishwashing</c:v>
                </c:pt>
              </c:strCache>
            </c:strRef>
          </c:cat>
          <c:val>
            <c:numRef>
              <c:f>Sheet1!$B$2:$B$3</c:f>
              <c:numCache>
                <c:formatCode>0%</c:formatCode>
                <c:ptCount val="2"/>
                <c:pt idx="0" formatCode="0.00%">
                  <c:v>0.60699999999999998</c:v>
                </c:pt>
                <c:pt idx="1">
                  <c:v>0.39</c:v>
                </c:pt>
              </c:numCache>
            </c:numRef>
          </c:val>
          <c:extLst>
            <c:ext xmlns:c16="http://schemas.microsoft.com/office/drawing/2014/chart" uri="{C3380CC4-5D6E-409C-BE32-E72D297353CC}">
              <c16:uniqueId val="{00000006-15B2-472F-89E8-3EF364A222BD}"/>
            </c:ext>
          </c:extLst>
        </c:ser>
        <c:dLbls>
          <c:dLblPos val="ctr"/>
          <c:showLegendKey val="0"/>
          <c:showVal val="1"/>
          <c:showCatName val="0"/>
          <c:showSerName val="0"/>
          <c:showPercent val="0"/>
          <c:showBubbleSize val="0"/>
          <c:showLeaderLines val="1"/>
        </c:dLbls>
        <c:firstSliceAng val="0"/>
      </c:pieChart>
      <c:spPr>
        <a:noFill/>
        <a:ln>
          <a:noFill/>
        </a:ln>
        <a:effectLst/>
      </c:spPr>
    </c:plotArea>
    <c:legend>
      <c:legendPos val="b"/>
      <c:layout>
        <c:manualLayout>
          <c:xMode val="edge"/>
          <c:yMode val="edge"/>
          <c:x val="0.63568581140380054"/>
          <c:y val="0.19631000913154778"/>
          <c:w val="0.26658378291480445"/>
          <c:h val="0.2257796721150612"/>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title>
      <c:tx>
        <c:rich>
          <a:bodyPr rot="0" spcFirstLastPara="1" vertOverflow="ellipsis" vert="horz" wrap="square" anchor="ctr" anchorCtr="1"/>
          <a:lstStyle/>
          <a:p>
            <a:pPr>
              <a:defRPr sz="1862" b="0" i="0" u="none" strike="noStrike" kern="1200" spc="0" baseline="0">
                <a:solidFill>
                  <a:schemeClr val="lt1"/>
                </a:solidFill>
                <a:latin typeface="+mn-lt"/>
                <a:ea typeface="+mn-ea"/>
                <a:cs typeface="+mn-cs"/>
              </a:defRPr>
            </a:pPr>
            <a:r>
              <a:rPr lang="en-US" sz="1600" dirty="0">
                <a:solidFill>
                  <a:schemeClr val="lt1"/>
                </a:solidFill>
                <a:latin typeface="Times New Roman" panose="02020603050405020304" pitchFamily="18" charset="0"/>
                <a:ea typeface="+mn-ea"/>
                <a:cs typeface="Times New Roman" panose="02020603050405020304" pitchFamily="18" charset="0"/>
              </a:rPr>
              <a:t>Personal</a:t>
            </a:r>
            <a:r>
              <a:rPr lang="en-US" sz="1600" baseline="0" dirty="0">
                <a:solidFill>
                  <a:schemeClr val="lt1"/>
                </a:solidFill>
                <a:latin typeface="Times New Roman" panose="02020603050405020304" pitchFamily="18" charset="0"/>
                <a:ea typeface="+mn-ea"/>
                <a:cs typeface="Times New Roman" panose="02020603050405020304" pitchFamily="18" charset="0"/>
              </a:rPr>
              <a:t> Care – Regional Share</a:t>
            </a:r>
            <a:endParaRPr lang="en-US" sz="1600" dirty="0">
              <a:solidFill>
                <a:schemeClr val="bg1"/>
              </a:solidFill>
              <a:latin typeface="Times New Roman" panose="02020603050405020304" pitchFamily="18" charset="0"/>
              <a:cs typeface="Times New Roman" panose="02020603050405020304" pitchFamily="18" charset="0"/>
            </a:endParaRPr>
          </a:p>
        </c:rich>
      </c:tx>
      <c:overlay val="0"/>
      <c:spPr>
        <a:solidFill>
          <a:schemeClr val="dk1"/>
        </a:solidFill>
        <a:ln w="15875" cap="flat" cmpd="sng" algn="ctr">
          <a:solidFill>
            <a:schemeClr val="dk1">
              <a:shade val="50000"/>
            </a:schemeClr>
          </a:solidFill>
          <a:prstDash val="solid"/>
        </a:ln>
        <a:effectLst/>
      </c:spPr>
      <c:txPr>
        <a:bodyPr rot="0" spcFirstLastPara="1" vertOverflow="ellipsis" vert="horz" wrap="square" anchor="ctr" anchorCtr="1"/>
        <a:lstStyle/>
        <a:p>
          <a:pPr>
            <a:defRPr sz="1862" b="0" i="0" u="none" strike="noStrike" kern="1200" spc="0" baseline="0">
              <a:solidFill>
                <a:schemeClr val="lt1"/>
              </a:solidFill>
              <a:latin typeface="+mn-lt"/>
              <a:ea typeface="+mn-ea"/>
              <a:cs typeface="+mn-cs"/>
            </a:defRPr>
          </a:pPr>
          <a:endParaRPr lang="en-US"/>
        </a:p>
      </c:txPr>
    </c:title>
    <c:autoTitleDeleted val="0"/>
    <c:plotArea>
      <c:layout>
        <c:manualLayout>
          <c:layoutTarget val="inner"/>
          <c:xMode val="edge"/>
          <c:yMode val="edge"/>
          <c:x val="0.4381337206278757"/>
          <c:y val="0.15234019492661294"/>
          <c:w val="0.43227267671673736"/>
          <c:h val="0.6729734345709889"/>
        </c:manualLayout>
      </c:layout>
      <c:pieChart>
        <c:varyColors val="1"/>
        <c:ser>
          <c:idx val="0"/>
          <c:order val="0"/>
          <c:tx>
            <c:strRef>
              <c:f>Sheet1!$B$1</c:f>
              <c:strCache>
                <c:ptCount val="1"/>
                <c:pt idx="0">
                  <c:v>Personal Care</c:v>
                </c:pt>
              </c:strCache>
            </c:strRef>
          </c:tx>
          <c:dPt>
            <c:idx val="0"/>
            <c:bubble3D val="0"/>
            <c:spPr>
              <a:solidFill>
                <a:schemeClr val="accent4">
                  <a:shade val="65000"/>
                </a:schemeClr>
              </a:solidFill>
              <a:ln w="19050">
                <a:solidFill>
                  <a:schemeClr val="lt1"/>
                </a:solidFill>
              </a:ln>
              <a:effectLst/>
            </c:spPr>
            <c:extLst>
              <c:ext xmlns:c16="http://schemas.microsoft.com/office/drawing/2014/chart" uri="{C3380CC4-5D6E-409C-BE32-E72D297353CC}">
                <c16:uniqueId val="{00000001-F084-4052-887A-8F0C803E8000}"/>
              </c:ext>
            </c:extLst>
          </c:dPt>
          <c:dPt>
            <c:idx val="1"/>
            <c:bubble3D val="0"/>
            <c:spPr>
              <a:solidFill>
                <a:schemeClr val="accent4"/>
              </a:solidFill>
              <a:ln w="19050">
                <a:solidFill>
                  <a:schemeClr val="lt1"/>
                </a:solidFill>
              </a:ln>
              <a:effectLst/>
            </c:spPr>
            <c:extLst>
              <c:ext xmlns:c16="http://schemas.microsoft.com/office/drawing/2014/chart" uri="{C3380CC4-5D6E-409C-BE32-E72D297353CC}">
                <c16:uniqueId val="{00000003-F084-4052-887A-8F0C803E8000}"/>
              </c:ext>
            </c:extLst>
          </c:dPt>
          <c:dPt>
            <c:idx val="2"/>
            <c:bubble3D val="0"/>
            <c:spPr>
              <a:solidFill>
                <a:schemeClr val="accent4">
                  <a:tint val="65000"/>
                </a:schemeClr>
              </a:solidFill>
              <a:ln w="19050">
                <a:solidFill>
                  <a:schemeClr val="lt1"/>
                </a:solidFill>
              </a:ln>
              <a:effectLst/>
            </c:spPr>
            <c:extLst>
              <c:ext xmlns:c16="http://schemas.microsoft.com/office/drawing/2014/chart" uri="{C3380CC4-5D6E-409C-BE32-E72D297353CC}">
                <c16:uniqueId val="{00000005-F084-4052-887A-8F0C803E8000}"/>
              </c:ext>
            </c:extLst>
          </c:dPt>
          <c:dPt>
            <c:idx val="3"/>
            <c:bubble3D val="0"/>
            <c:spPr>
              <a:solidFill>
                <a:schemeClr val="accent4">
                  <a:tint val="77000"/>
                </a:schemeClr>
              </a:solidFill>
              <a:ln w="19050">
                <a:solidFill>
                  <a:schemeClr val="lt1"/>
                </a:solidFill>
              </a:ln>
              <a:effectLst/>
            </c:spPr>
            <c:extLst>
              <c:ext xmlns:c16="http://schemas.microsoft.com/office/drawing/2014/chart" uri="{C3380CC4-5D6E-409C-BE32-E72D297353CC}">
                <c16:uniqueId val="{00000007-F084-4052-887A-8F0C803E8000}"/>
              </c:ext>
            </c:extLst>
          </c:dPt>
          <c:dPt>
            <c:idx val="4"/>
            <c:bubble3D val="0"/>
            <c:spPr>
              <a:solidFill>
                <a:schemeClr val="accent4">
                  <a:tint val="54000"/>
                </a:schemeClr>
              </a:solidFill>
              <a:ln w="19050">
                <a:solidFill>
                  <a:schemeClr val="lt1"/>
                </a:solidFill>
              </a:ln>
              <a:effectLst/>
            </c:spPr>
            <c:extLst>
              <c:ext xmlns:c16="http://schemas.microsoft.com/office/drawing/2014/chart" uri="{C3380CC4-5D6E-409C-BE32-E72D297353CC}">
                <c16:uniqueId val="{00000009-F084-4052-887A-8F0C803E8000}"/>
              </c:ext>
            </c:extLst>
          </c:dPt>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en-US"/>
              </a:p>
            </c:txPr>
            <c:dLblPos val="ct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Sheet1!$A$2:$A$6</c:f>
              <c:strCache>
                <c:ptCount val="5"/>
                <c:pt idx="0">
                  <c:v>Asia Pacific</c:v>
                </c:pt>
                <c:pt idx="1">
                  <c:v>North America</c:v>
                </c:pt>
                <c:pt idx="2">
                  <c:v>Europe</c:v>
                </c:pt>
                <c:pt idx="3">
                  <c:v>Latin America</c:v>
                </c:pt>
                <c:pt idx="4">
                  <c:v>Middle East &amp; Africa</c:v>
                </c:pt>
              </c:strCache>
            </c:strRef>
          </c:cat>
          <c:val>
            <c:numRef>
              <c:f>Sheet1!$B$2:$B$6</c:f>
              <c:numCache>
                <c:formatCode>0%</c:formatCode>
                <c:ptCount val="5"/>
                <c:pt idx="0" formatCode="0.00%">
                  <c:v>0.34899999999999998</c:v>
                </c:pt>
                <c:pt idx="1">
                  <c:v>0.25</c:v>
                </c:pt>
                <c:pt idx="2">
                  <c:v>0.2</c:v>
                </c:pt>
                <c:pt idx="3">
                  <c:v>0.1</c:v>
                </c:pt>
                <c:pt idx="4">
                  <c:v>0.1</c:v>
                </c:pt>
              </c:numCache>
            </c:numRef>
          </c:val>
          <c:extLst>
            <c:ext xmlns:c16="http://schemas.microsoft.com/office/drawing/2014/chart" uri="{C3380CC4-5D6E-409C-BE32-E72D297353CC}">
              <c16:uniqueId val="{0000000A-F084-4052-887A-8F0C803E8000}"/>
            </c:ext>
          </c:extLst>
        </c:ser>
        <c:dLbls>
          <c:dLblPos val="ctr"/>
          <c:showLegendKey val="0"/>
          <c:showVal val="1"/>
          <c:showCatName val="0"/>
          <c:showSerName val="0"/>
          <c:showPercent val="0"/>
          <c:showBubbleSize val="0"/>
          <c:showLeaderLines val="1"/>
        </c:dLbls>
        <c:firstSliceAng val="0"/>
      </c:pieChart>
      <c:spPr>
        <a:noFill/>
        <a:ln>
          <a:noFill/>
        </a:ln>
        <a:effectLst/>
      </c:spPr>
    </c:plotArea>
    <c:legend>
      <c:legendPos val="b"/>
      <c:layout>
        <c:manualLayout>
          <c:xMode val="edge"/>
          <c:yMode val="edge"/>
          <c:x val="1.0273339500588946E-2"/>
          <c:y val="0.22660455143949257"/>
          <c:w val="0.46164470609939545"/>
          <c:h val="0.46249949767274739"/>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title>
      <c:tx>
        <c:rich>
          <a:bodyPr rot="0" spcFirstLastPara="1" vertOverflow="ellipsis" vert="horz" wrap="square" anchor="ctr" anchorCtr="1"/>
          <a:lstStyle/>
          <a:p>
            <a:pPr>
              <a:defRPr sz="1862" b="0" i="0" u="none" strike="noStrike" kern="1200" spc="0" baseline="0">
                <a:solidFill>
                  <a:schemeClr val="lt1"/>
                </a:solidFill>
                <a:latin typeface="+mn-lt"/>
                <a:ea typeface="+mn-ea"/>
                <a:cs typeface="+mn-cs"/>
              </a:defRPr>
            </a:pPr>
            <a:r>
              <a:rPr lang="en-US" sz="1600" baseline="0" dirty="0">
                <a:solidFill>
                  <a:schemeClr val="lt1"/>
                </a:solidFill>
                <a:latin typeface="Times New Roman" panose="02020603050405020304" pitchFamily="18" charset="0"/>
                <a:ea typeface="+mn-ea"/>
                <a:cs typeface="Times New Roman" panose="02020603050405020304" pitchFamily="18" charset="0"/>
              </a:rPr>
              <a:t>Home Care – Regional Share</a:t>
            </a:r>
            <a:endParaRPr lang="en-US" sz="1600" dirty="0">
              <a:solidFill>
                <a:schemeClr val="bg1"/>
              </a:solidFill>
              <a:latin typeface="Times New Roman" panose="02020603050405020304" pitchFamily="18" charset="0"/>
              <a:cs typeface="Times New Roman" panose="02020603050405020304" pitchFamily="18" charset="0"/>
            </a:endParaRPr>
          </a:p>
        </c:rich>
      </c:tx>
      <c:overlay val="0"/>
      <c:spPr>
        <a:solidFill>
          <a:schemeClr val="dk1"/>
        </a:solidFill>
        <a:ln w="15875" cap="flat" cmpd="sng" algn="ctr">
          <a:solidFill>
            <a:schemeClr val="dk1">
              <a:shade val="50000"/>
            </a:schemeClr>
          </a:solidFill>
          <a:prstDash val="solid"/>
        </a:ln>
        <a:effectLst/>
      </c:spPr>
      <c:txPr>
        <a:bodyPr rot="0" spcFirstLastPara="1" vertOverflow="ellipsis" vert="horz" wrap="square" anchor="ctr" anchorCtr="1"/>
        <a:lstStyle/>
        <a:p>
          <a:pPr>
            <a:defRPr sz="1862" b="0" i="0" u="none" strike="noStrike" kern="1200" spc="0" baseline="0">
              <a:solidFill>
                <a:schemeClr val="lt1"/>
              </a:solidFill>
              <a:latin typeface="+mn-lt"/>
              <a:ea typeface="+mn-ea"/>
              <a:cs typeface="+mn-cs"/>
            </a:defRPr>
          </a:pPr>
          <a:endParaRPr lang="en-US"/>
        </a:p>
      </c:txPr>
    </c:title>
    <c:autoTitleDeleted val="0"/>
    <c:plotArea>
      <c:layout>
        <c:manualLayout>
          <c:layoutTarget val="inner"/>
          <c:xMode val="edge"/>
          <c:yMode val="edge"/>
          <c:x val="0.4381337206278757"/>
          <c:y val="0.15234019492661294"/>
          <c:w val="0.43227267671673736"/>
          <c:h val="0.6729734345709889"/>
        </c:manualLayout>
      </c:layout>
      <c:pieChart>
        <c:varyColors val="1"/>
        <c:ser>
          <c:idx val="0"/>
          <c:order val="0"/>
          <c:tx>
            <c:strRef>
              <c:f>Sheet1!$B$1</c:f>
              <c:strCache>
                <c:ptCount val="1"/>
                <c:pt idx="0">
                  <c:v>Personal Care</c:v>
                </c:pt>
              </c:strCache>
            </c:strRef>
          </c:tx>
          <c:dPt>
            <c:idx val="0"/>
            <c:bubble3D val="0"/>
            <c:spPr>
              <a:solidFill>
                <a:schemeClr val="accent4">
                  <a:shade val="65000"/>
                </a:schemeClr>
              </a:solidFill>
              <a:ln w="19050">
                <a:solidFill>
                  <a:schemeClr val="lt1"/>
                </a:solidFill>
              </a:ln>
              <a:effectLst/>
            </c:spPr>
            <c:extLst>
              <c:ext xmlns:c16="http://schemas.microsoft.com/office/drawing/2014/chart" uri="{C3380CC4-5D6E-409C-BE32-E72D297353CC}">
                <c16:uniqueId val="{00000001-2A95-4BC5-B02B-CE47208ED482}"/>
              </c:ext>
            </c:extLst>
          </c:dPt>
          <c:dPt>
            <c:idx val="1"/>
            <c:bubble3D val="0"/>
            <c:spPr>
              <a:solidFill>
                <a:schemeClr val="accent4"/>
              </a:solidFill>
              <a:ln w="19050">
                <a:solidFill>
                  <a:schemeClr val="lt1"/>
                </a:solidFill>
              </a:ln>
              <a:effectLst/>
            </c:spPr>
            <c:extLst>
              <c:ext xmlns:c16="http://schemas.microsoft.com/office/drawing/2014/chart" uri="{C3380CC4-5D6E-409C-BE32-E72D297353CC}">
                <c16:uniqueId val="{00000003-2A95-4BC5-B02B-CE47208ED482}"/>
              </c:ext>
            </c:extLst>
          </c:dPt>
          <c:dPt>
            <c:idx val="2"/>
            <c:bubble3D val="0"/>
            <c:spPr>
              <a:solidFill>
                <a:schemeClr val="accent4">
                  <a:tint val="65000"/>
                </a:schemeClr>
              </a:solidFill>
              <a:ln w="19050">
                <a:solidFill>
                  <a:schemeClr val="lt1"/>
                </a:solidFill>
              </a:ln>
              <a:effectLst/>
            </c:spPr>
            <c:extLst>
              <c:ext xmlns:c16="http://schemas.microsoft.com/office/drawing/2014/chart" uri="{C3380CC4-5D6E-409C-BE32-E72D297353CC}">
                <c16:uniqueId val="{00000005-2A95-4BC5-B02B-CE47208ED482}"/>
              </c:ext>
            </c:extLst>
          </c:dPt>
          <c:dPt>
            <c:idx val="3"/>
            <c:bubble3D val="0"/>
            <c:spPr>
              <a:solidFill>
                <a:schemeClr val="accent4">
                  <a:tint val="77000"/>
                </a:schemeClr>
              </a:solidFill>
              <a:ln w="19050">
                <a:solidFill>
                  <a:schemeClr val="lt1"/>
                </a:solidFill>
              </a:ln>
              <a:effectLst/>
            </c:spPr>
            <c:extLst>
              <c:ext xmlns:c16="http://schemas.microsoft.com/office/drawing/2014/chart" uri="{C3380CC4-5D6E-409C-BE32-E72D297353CC}">
                <c16:uniqueId val="{00000007-2A95-4BC5-B02B-CE47208ED482}"/>
              </c:ext>
            </c:extLst>
          </c:dPt>
          <c:dPt>
            <c:idx val="4"/>
            <c:bubble3D val="0"/>
            <c:spPr>
              <a:solidFill>
                <a:schemeClr val="accent4">
                  <a:tint val="54000"/>
                </a:schemeClr>
              </a:solidFill>
              <a:ln w="19050">
                <a:solidFill>
                  <a:schemeClr val="lt1"/>
                </a:solidFill>
              </a:ln>
              <a:effectLst/>
            </c:spPr>
            <c:extLst>
              <c:ext xmlns:c16="http://schemas.microsoft.com/office/drawing/2014/chart" uri="{C3380CC4-5D6E-409C-BE32-E72D297353CC}">
                <c16:uniqueId val="{00000009-2A95-4BC5-B02B-CE47208ED482}"/>
              </c:ext>
            </c:extLst>
          </c:dPt>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en-US"/>
              </a:p>
            </c:txPr>
            <c:dLblPos val="ct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Sheet1!$A$2:$A$6</c:f>
              <c:strCache>
                <c:ptCount val="5"/>
                <c:pt idx="0">
                  <c:v>North America</c:v>
                </c:pt>
                <c:pt idx="1">
                  <c:v>Europe</c:v>
                </c:pt>
                <c:pt idx="2">
                  <c:v>Asia Pacific</c:v>
                </c:pt>
                <c:pt idx="3">
                  <c:v>Latin America</c:v>
                </c:pt>
                <c:pt idx="4">
                  <c:v>Middle East &amp; Africa</c:v>
                </c:pt>
              </c:strCache>
            </c:strRef>
          </c:cat>
          <c:val>
            <c:numRef>
              <c:f>Sheet1!$B$2:$B$6</c:f>
              <c:numCache>
                <c:formatCode>0%</c:formatCode>
                <c:ptCount val="5"/>
                <c:pt idx="0" formatCode="0.00%">
                  <c:v>0.40100000000000002</c:v>
                </c:pt>
                <c:pt idx="1">
                  <c:v>0.3</c:v>
                </c:pt>
                <c:pt idx="2">
                  <c:v>0.2</c:v>
                </c:pt>
                <c:pt idx="3">
                  <c:v>0.05</c:v>
                </c:pt>
                <c:pt idx="4">
                  <c:v>0.05</c:v>
                </c:pt>
              </c:numCache>
            </c:numRef>
          </c:val>
          <c:extLst>
            <c:ext xmlns:c16="http://schemas.microsoft.com/office/drawing/2014/chart" uri="{C3380CC4-5D6E-409C-BE32-E72D297353CC}">
              <c16:uniqueId val="{0000000A-2A95-4BC5-B02B-CE47208ED482}"/>
            </c:ext>
          </c:extLst>
        </c:ser>
        <c:dLbls>
          <c:dLblPos val="ctr"/>
          <c:showLegendKey val="0"/>
          <c:showVal val="1"/>
          <c:showCatName val="0"/>
          <c:showSerName val="0"/>
          <c:showPercent val="0"/>
          <c:showBubbleSize val="0"/>
          <c:showLeaderLines val="1"/>
        </c:dLbls>
        <c:firstSliceAng val="0"/>
      </c:pieChart>
      <c:spPr>
        <a:noFill/>
        <a:ln>
          <a:noFill/>
        </a:ln>
        <a:effectLst/>
      </c:spPr>
    </c:plotArea>
    <c:legend>
      <c:legendPos val="b"/>
      <c:layout>
        <c:manualLayout>
          <c:xMode val="edge"/>
          <c:yMode val="edge"/>
          <c:x val="1.0273339500588952E-2"/>
          <c:y val="0.18532507073949664"/>
          <c:w val="0.40620393775601732"/>
          <c:h val="0.46249949767274739"/>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withinLinear" id="17">
  <a:schemeClr val="accent4"/>
</cs:colorStyle>
</file>

<file path=ppt/charts/colors2.xml><?xml version="1.0" encoding="utf-8"?>
<cs:colorStyle xmlns:cs="http://schemas.microsoft.com/office/drawing/2012/chartStyle" xmlns:a="http://schemas.openxmlformats.org/drawingml/2006/main" meth="withinLinear" id="17">
  <a:schemeClr val="accent4"/>
</cs:colorStyle>
</file>

<file path=ppt/charts/colors3.xml><?xml version="1.0" encoding="utf-8"?>
<cs:colorStyle xmlns:cs="http://schemas.microsoft.com/office/drawing/2012/chartStyle" xmlns:a="http://schemas.openxmlformats.org/drawingml/2006/main" meth="withinLinear" id="17">
  <a:schemeClr val="accent4"/>
</cs:colorStyle>
</file>

<file path=ppt/charts/colors4.xml><?xml version="1.0" encoding="utf-8"?>
<cs:colorStyle xmlns:cs="http://schemas.microsoft.com/office/drawing/2012/chartStyle" xmlns:a="http://schemas.openxmlformats.org/drawingml/2006/main" meth="withinLinear" id="17">
  <a:schemeClr val="accent4"/>
</cs:colorStyle>
</file>

<file path=ppt/charts/colors5.xml><?xml version="1.0" encoding="utf-8"?>
<cs:colorStyle xmlns:cs="http://schemas.microsoft.com/office/drawing/2012/chartStyle" xmlns:a="http://schemas.openxmlformats.org/drawingml/2006/main" meth="withinLinear" id="17">
  <a:schemeClr val="accent4"/>
</cs:colorStyle>
</file>

<file path=ppt/charts/style1.xml><?xml version="1.0" encoding="utf-8"?>
<cs:chartStyle xmlns:cs="http://schemas.microsoft.com/office/drawing/2012/chartStyle" xmlns:a="http://schemas.openxmlformats.org/drawingml/2006/main" id="204">
  <cs:axisTitle>
    <cs:lnRef idx="0"/>
    <cs:fillRef idx="0"/>
    <cs:effectRef idx="0"/>
    <cs:fontRef idx="minor">
      <a:schemeClr val="dk1">
        <a:lumMod val="65000"/>
        <a:lumOff val="35000"/>
      </a:schemeClr>
    </cs:fontRef>
    <cs:defRPr sz="900" b="1" kern="1200"/>
  </cs:axisTitle>
  <cs:categoryAxis>
    <cs:lnRef idx="0"/>
    <cs:fillRef idx="0"/>
    <cs:effectRef idx="0"/>
    <cs:fontRef idx="minor">
      <a:schemeClr val="dk1">
        <a:lumMod val="65000"/>
        <a:lumOff val="35000"/>
      </a:schemeClr>
    </cs:fontRef>
    <cs:defRPr sz="900" kern="1200">
      <a:effectLst/>
    </cs:defRPr>
  </cs:categoryAxis>
  <cs:chartArea>
    <cs:lnRef idx="0"/>
    <cs:fillRef idx="0"/>
    <cs:effectRef idx="0"/>
    <cs:fontRef idx="minor">
      <a:schemeClr val="dk1"/>
    </cs:fontRef>
    <cs:spPr>
      <a:gradFill flip="none" rotWithShape="1">
        <a:gsLst>
          <a:gs pos="0">
            <a:schemeClr val="lt1"/>
          </a:gs>
          <a:gs pos="68000">
            <a:schemeClr val="lt1">
              <a:lumMod val="85000"/>
            </a:schemeClr>
          </a:gs>
          <a:gs pos="100000">
            <a:schemeClr val="lt1"/>
          </a:gs>
        </a:gsLst>
        <a:lin ang="5400000" scaled="1"/>
        <a:tileRect/>
      </a:gradFill>
      <a:ln w="9525" cap="flat" cmpd="sng" algn="ctr">
        <a:solidFill>
          <a:schemeClr val="dk1">
            <a:lumMod val="15000"/>
            <a:lumOff val="85000"/>
          </a:schemeClr>
        </a:solidFill>
        <a:round/>
      </a:ln>
    </cs:spPr>
    <cs:defRPr sz="1000" kern="1200"/>
  </cs:chartArea>
  <cs:dataLabel>
    <cs:lnRef idx="0"/>
    <cs:fillRef idx="0"/>
    <cs:effectRef idx="0"/>
    <cs:fontRef idx="minor">
      <a:schemeClr val="lt1"/>
    </cs:fontRef>
    <cs:spPr/>
    <cs:defRPr sz="10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1000"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
  <cs:dataPoint3D>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3D>
  <cs:dataPointLine>
    <cs:lnRef idx="0">
      <cs:styleClr val="auto"/>
    </cs:lnRef>
    <cs:fillRef idx="0"/>
    <cs:effectRef idx="0"/>
    <cs:fontRef idx="minor">
      <a:schemeClr val="dk1"/>
    </cs:fontRef>
    <cs:spPr>
      <a:ln w="28575" cap="rnd">
        <a:gradFill>
          <a:gsLst>
            <a:gs pos="0">
              <a:schemeClr val="phClr"/>
            </a:gs>
            <a:gs pos="100000">
              <a:schemeClr val="phClr">
                <a:lumMod val="84000"/>
              </a:schemeClr>
            </a:gs>
          </a:gsLst>
          <a:lin ang="5400000" scaled="1"/>
        </a:gradFill>
        <a:round/>
      </a:ln>
    </cs:spPr>
  </cs:dataPointLine>
  <cs:dataPointMarker>
    <cs:lnRef idx="0"/>
    <cs:fillRef idx="0">
      <cs:styleClr val="auto"/>
    </cs:fillRef>
    <cs:effectRef idx="0"/>
    <cs:fontRef idx="minor">
      <a:schemeClr val="dk1"/>
    </cs:fontRef>
    <cs:spPr>
      <a:gradFill>
        <a:gsLst>
          <a:gs pos="0">
            <a:schemeClr val="phClr"/>
          </a:gs>
          <a:gs pos="100000">
            <a:schemeClr val="phClr">
              <a:lumMod val="84000"/>
            </a:schemeClr>
          </a:gs>
        </a:gsLst>
        <a:lin ang="5400000" scaled="1"/>
      </a:gradFill>
      <a:effectLst>
        <a:outerShdw blurRad="76200" dir="18900000" sy="23000" kx="-1200000" algn="bl" rotWithShape="0">
          <a:prstClr val="black">
            <a:alpha val="20000"/>
          </a:prstClr>
        </a:outerShdw>
      </a:effectLst>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a:solidFill>
          <a:schemeClr val="dk1">
            <a:lumMod val="15000"/>
            <a:lumOff val="85000"/>
          </a:schemeClr>
        </a:solidFill>
      </a:ln>
    </cs:spPr>
    <cs:defRPr sz="900" kern="1200"/>
  </cs:dataTable>
  <cs:downBar>
    <cs:lnRef idx="0"/>
    <cs:fillRef idx="0"/>
    <cs:effectRef idx="0"/>
    <cs:fontRef idx="minor">
      <a:schemeClr val="dk1"/>
    </cs:fontRef>
    <cs:spPr>
      <a:solidFill>
        <a:schemeClr val="dk1">
          <a:lumMod val="35000"/>
          <a:lumOff val="65000"/>
        </a:schemeClr>
      </a:solidFill>
      <a:ln w="9525">
        <a:solidFill>
          <a:schemeClr val="dk1">
            <a:lumMod val="50000"/>
            <a:lumOff val="50000"/>
          </a:schemeClr>
        </a:solidFill>
      </a:ln>
    </cs:spPr>
  </cs:downBar>
  <cs:dropLine>
    <cs:lnRef idx="0"/>
    <cs:fillRef idx="0"/>
    <cs:effectRef idx="0"/>
    <cs:fontRef idx="minor">
      <a:schemeClr val="dk1"/>
    </cs:fontRef>
    <cs:spPr>
      <a:ln w="9525">
        <a:solidFill>
          <a:schemeClr val="dk1">
            <a:lumMod val="50000"/>
            <a:lumOff val="50000"/>
          </a:schemeClr>
        </a:solidFill>
        <a:round/>
      </a:ln>
    </cs:spPr>
  </cs:dropLine>
  <cs:errorBar>
    <cs:lnRef idx="0"/>
    <cs:fillRef idx="0"/>
    <cs:effectRef idx="0"/>
    <cs:fontRef idx="minor">
      <a:schemeClr val="dk1"/>
    </cs:fontRef>
    <cs:spPr>
      <a:ln w="9525">
        <a:solidFill>
          <a:schemeClr val="dk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a:solidFill>
          <a:schemeClr val="dk1">
            <a:lumMod val="5000"/>
            <a:lumOff val="95000"/>
          </a:schemeClr>
        </a:solidFill>
      </a:ln>
    </cs:spPr>
  </cs:gridlineMinor>
  <cs:hiLoLine>
    <cs:lnRef idx="0"/>
    <cs:fillRef idx="0"/>
    <cs:effectRef idx="0"/>
    <cs:fontRef idx="minor">
      <a:schemeClr val="dk1"/>
    </cs:fontRef>
    <cs:spPr>
      <a:ln w="9525">
        <a:solidFill>
          <a:schemeClr val="dk1">
            <a:lumMod val="50000"/>
            <a:lumOff val="50000"/>
          </a:schemeClr>
        </a:solidFill>
        <a:round/>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65000"/>
        <a:lumOff val="3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65000"/>
        <a:lumOff val="35000"/>
      </a:schemeClr>
    </cs:fontRef>
    <cs:defRPr kern="1200">
      <a:effectLst/>
    </cs:defRPr>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lumMod val="95000"/>
        </a:schemeClr>
      </a:solidFill>
      <a:ln w="9525">
        <a:solidFill>
          <a:schemeClr val="dk1">
            <a:lumMod val="15000"/>
            <a:lumOff val="85000"/>
          </a:schemeClr>
        </a:solidFill>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5_3">
  <dgm:title val=""/>
  <dgm:desc val=""/>
  <dgm:catLst>
    <dgm:cat type="accent5" pri="11300"/>
  </dgm:catLst>
  <dgm:styleLbl name="node0">
    <dgm:fillClrLst meth="repeat">
      <a:schemeClr val="accent5">
        <a:shade val="80000"/>
      </a:schemeClr>
    </dgm:fillClrLst>
    <dgm:linClrLst meth="repeat">
      <a:schemeClr val="lt1"/>
    </dgm:linClrLst>
    <dgm:effectClrLst/>
    <dgm:txLinClrLst/>
    <dgm:txFillClrLst/>
    <dgm:txEffectClrLst/>
  </dgm:styleLbl>
  <dgm:styleLbl name="node1">
    <dgm:fillClrLst>
      <a:schemeClr val="accent5">
        <a:shade val="80000"/>
      </a:schemeClr>
      <a:schemeClr val="accent5">
        <a:tint val="70000"/>
      </a:schemeClr>
    </dgm:fillClrLst>
    <dgm:linClrLst meth="repeat">
      <a:schemeClr val="lt1"/>
    </dgm:linClrLst>
    <dgm:effectClrLst/>
    <dgm:txLinClrLst/>
    <dgm:txFillClrLst/>
    <dgm:txEffectClrLst/>
  </dgm:styleLbl>
  <dgm:styleLbl name="alignNode1">
    <dgm:fillClrLst>
      <a:schemeClr val="accent5">
        <a:shade val="80000"/>
      </a:schemeClr>
      <a:schemeClr val="accent5">
        <a:tint val="70000"/>
      </a:schemeClr>
    </dgm:fillClrLst>
    <dgm:linClrLst>
      <a:schemeClr val="accent5">
        <a:shade val="80000"/>
      </a:schemeClr>
      <a:schemeClr val="accent5">
        <a:tint val="70000"/>
      </a:schemeClr>
    </dgm:linClrLst>
    <dgm:effectClrLst/>
    <dgm:txLinClrLst/>
    <dgm:txFillClrLst/>
    <dgm:txEffectClrLst/>
  </dgm:styleLbl>
  <dgm:styleLbl name="lnNode1">
    <dgm:fillClrLst>
      <a:schemeClr val="accent5">
        <a:shade val="80000"/>
      </a:schemeClr>
      <a:schemeClr val="accent5">
        <a:tint val="70000"/>
      </a:schemeClr>
    </dgm:fillClrLst>
    <dgm:linClrLst meth="repeat">
      <a:schemeClr val="lt1"/>
    </dgm:linClrLst>
    <dgm:effectClrLst/>
    <dgm:txLinClrLst/>
    <dgm:txFillClrLst/>
    <dgm:txEffectClrLst/>
  </dgm:styleLbl>
  <dgm:styleLbl name="vennNode1">
    <dgm:fillClrLst>
      <a:schemeClr val="accent5">
        <a:shade val="80000"/>
        <a:alpha val="50000"/>
      </a:schemeClr>
      <a:schemeClr val="accent5">
        <a:tint val="70000"/>
        <a:alpha val="50000"/>
      </a:schemeClr>
    </dgm:fillClrLst>
    <dgm:linClrLst meth="repeat">
      <a:schemeClr val="lt1"/>
    </dgm:linClrLst>
    <dgm:effectClrLst/>
    <dgm:txLinClrLst/>
    <dgm:txFillClrLst/>
    <dgm:txEffectClrLst/>
  </dgm:styleLbl>
  <dgm:styleLbl name="node2">
    <dgm:fillClrLst>
      <a:schemeClr val="accent5">
        <a:tint val="99000"/>
      </a:schemeClr>
    </dgm:fillClrLst>
    <dgm:linClrLst meth="repeat">
      <a:schemeClr val="lt1"/>
    </dgm:linClrLst>
    <dgm:effectClrLst/>
    <dgm:txLinClrLst/>
    <dgm:txFillClrLst/>
    <dgm:txEffectClrLst/>
  </dgm:styleLbl>
  <dgm:styleLbl name="node3">
    <dgm:fillClrLst>
      <a:schemeClr val="accent5">
        <a:tint val="80000"/>
      </a:schemeClr>
    </dgm:fillClrLst>
    <dgm:linClrLst meth="repeat">
      <a:schemeClr val="lt1"/>
    </dgm:linClrLst>
    <dgm:effectClrLst/>
    <dgm:txLinClrLst/>
    <dgm:txFillClrLst/>
    <dgm:txEffectClrLst/>
  </dgm:styleLbl>
  <dgm:styleLbl name="node4">
    <dgm:fillClrLst>
      <a:schemeClr val="accent5">
        <a:tint val="70000"/>
      </a:schemeClr>
    </dgm:fillClrLst>
    <dgm:linClrLst meth="repeat">
      <a:schemeClr val="lt1"/>
    </dgm:linClrLst>
    <dgm:effectClrLst/>
    <dgm:txLinClrLst/>
    <dgm:txFillClrLst/>
    <dgm:txEffectClrLst/>
  </dgm:styleLbl>
  <dgm:styleLbl name="f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dgm:txEffectClrLst/>
  </dgm:styleLbl>
  <dgm:styleLbl name="f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bgSibTrans2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lt1"/>
    </dgm:txFillClrLst>
    <dgm:txEffectClrLst/>
  </dgm:styleLbl>
  <dgm:styleLbl name="sibTrans1D1">
    <dgm:fillClrLst>
      <a:schemeClr val="accent5">
        <a:shade val="90000"/>
      </a:schemeClr>
      <a:schemeClr val="accent5">
        <a:tint val="70000"/>
      </a:schemeClr>
    </dgm:fillClrLst>
    <dgm:linClrLst>
      <a:schemeClr val="accent5">
        <a:shade val="90000"/>
      </a:schemeClr>
      <a:schemeClr val="accent5">
        <a:tint val="70000"/>
      </a:schemeClr>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accent5">
        <a:shade val="80000"/>
      </a:schemeClr>
    </dgm:fillClrLst>
    <dgm:linClrLst meth="repeat">
      <a:schemeClr val="lt1"/>
    </dgm:linClrLst>
    <dgm:effectClrLst/>
    <dgm:txLinClrLst/>
    <dgm:txFillClrLst/>
    <dgm:txEffectClrLst/>
  </dgm:styleLbl>
  <dgm:styleLbl name="asst1">
    <dgm:fillClrLst meth="repeat">
      <a:schemeClr val="accent5">
        <a:shade val="80000"/>
      </a:schemeClr>
    </dgm:fillClrLst>
    <dgm:linClrLst meth="repeat">
      <a:schemeClr val="lt1"/>
    </dgm:linClrLst>
    <dgm:effectClrLst/>
    <dgm:txLinClrLst/>
    <dgm:txFillClrLst/>
    <dgm:txEffectClrLst/>
  </dgm:styleLbl>
  <dgm:styleLbl name="asst2">
    <dgm:fillClrLst>
      <a:schemeClr val="accent5">
        <a:tint val="99000"/>
      </a:schemeClr>
    </dgm:fillClrLst>
    <dgm:linClrLst meth="repeat">
      <a:schemeClr val="lt1"/>
    </dgm:linClrLst>
    <dgm:effectClrLst/>
    <dgm:txLinClrLst/>
    <dgm:txFillClrLst/>
    <dgm:txEffectClrLst/>
  </dgm:styleLbl>
  <dgm:styleLbl name="asst3">
    <dgm:fillClrLst>
      <a:schemeClr val="accent5">
        <a:tint val="80000"/>
      </a:schemeClr>
    </dgm:fillClrLst>
    <dgm:linClrLst meth="repeat">
      <a:schemeClr val="lt1"/>
    </dgm:linClrLst>
    <dgm:effectClrLst/>
    <dgm:txLinClrLst/>
    <dgm:txFillClrLst/>
    <dgm:txEffectClrLst/>
  </dgm:styleLbl>
  <dgm:styleLbl name="asst4">
    <dgm:fillClrLst>
      <a:schemeClr val="accent5">
        <a:tint val="70000"/>
      </a:schemeClr>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a:tint val="90000"/>
      </a:schemeClr>
    </dgm:fillClrLst>
    <dgm:linClrLst meth="repeat">
      <a:schemeClr val="accent5">
        <a:tint val="90000"/>
      </a:schemeClr>
    </dgm:linClrLst>
    <dgm:effectClrLst/>
    <dgm:txLinClrLst/>
    <dgm:txFillClrLst/>
    <dgm:txEffectClrLst/>
  </dgm:styleLbl>
  <dgm:styleLbl name="parChTrans2D3">
    <dgm:fillClrLst meth="repeat">
      <a:schemeClr val="accent5">
        <a:tint val="70000"/>
      </a:schemeClr>
    </dgm:fillClrLst>
    <dgm:linClrLst meth="repeat">
      <a:schemeClr val="accent5">
        <a:tint val="70000"/>
      </a:schemeClr>
    </dgm:linClrLst>
    <dgm:effectClrLst/>
    <dgm:txLinClrLst/>
    <dgm:txFillClrLst/>
    <dgm:txEffectClrLst/>
  </dgm:styleLbl>
  <dgm:styleLbl name="parChTrans2D4">
    <dgm:fillClrLst meth="repeat">
      <a:schemeClr val="accent5">
        <a:tint val="50000"/>
      </a:schemeClr>
    </dgm:fillClrLst>
    <dgm:linClrLst meth="repeat">
      <a:schemeClr val="accent5">
        <a:tint val="50000"/>
      </a:schemeClr>
    </dgm:linClrLst>
    <dgm:effectClrLst/>
    <dgm:txLinClrLst/>
    <dgm:txFillClrLst meth="repeat">
      <a:schemeClr val="lt1"/>
    </dgm:txFillClrLst>
    <dgm:txEffectClrLst/>
  </dgm:styleLbl>
  <dgm:styleLbl name="parChTrans1D1">
    <dgm:fillClrLst meth="repeat">
      <a:schemeClr val="accent5">
        <a:shade val="80000"/>
      </a:schemeClr>
    </dgm:fillClrLst>
    <dgm:linClrLst meth="repeat">
      <a:schemeClr val="accent5">
        <a:shade val="80000"/>
      </a:schemeClr>
    </dgm:linClrLst>
    <dgm:effectClrLst/>
    <dgm:txLinClrLst/>
    <dgm:txFillClrLst meth="repeat">
      <a:schemeClr val="tx1"/>
    </dgm:txFillClrLst>
    <dgm:txEffectClrLst/>
  </dgm:styleLbl>
  <dgm:styleLbl name="parChTrans1D2">
    <dgm:fillClrLst meth="repeat">
      <a:schemeClr val="accent5">
        <a:tint val="99000"/>
      </a:schemeClr>
    </dgm:fillClrLst>
    <dgm:linClrLst meth="repeat">
      <a:schemeClr val="accent5">
        <a:tint val="99000"/>
      </a:schemeClr>
    </dgm:linClrLst>
    <dgm:effectClrLst/>
    <dgm:txLinClrLst/>
    <dgm:txFillClrLst meth="repeat">
      <a:schemeClr val="tx1"/>
    </dgm:txFillClrLst>
    <dgm:txEffectClrLst/>
  </dgm:styleLbl>
  <dgm:styleLbl name="parChTrans1D3">
    <dgm:fillClrLst meth="repeat">
      <a:schemeClr val="accent5">
        <a:tint val="80000"/>
      </a:schemeClr>
    </dgm:fillClrLst>
    <dgm:linClrLst meth="repeat">
      <a:schemeClr val="accent5">
        <a:tint val="80000"/>
      </a:schemeClr>
    </dgm:linClrLst>
    <dgm:effectClrLst/>
    <dgm:txLinClrLst/>
    <dgm:txFillClrLst meth="repeat">
      <a:schemeClr val="tx1"/>
    </dgm:txFillClrLst>
    <dgm:txEffectClrLst/>
  </dgm:styleLbl>
  <dgm:styleLbl name="parChTrans1D4">
    <dgm:fillClrLst meth="repeat">
      <a:schemeClr val="accent5">
        <a:tint val="70000"/>
      </a:schemeClr>
    </dgm:fillClrLst>
    <dgm:linClrLst meth="repeat">
      <a:schemeClr val="accent5">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5">
        <a:shade val="80000"/>
      </a:schemeClr>
      <a:schemeClr val="accent5">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a:tint val="70000"/>
      </a:schemeClr>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2ADBF7-6FC8-4926-B461-02239E25A1A2}" type="doc">
      <dgm:prSet loTypeId="urn:microsoft.com/office/officeart/2005/8/layout/process2" loCatId="process" qsTypeId="urn:microsoft.com/office/officeart/2005/8/quickstyle/simple1" qsCatId="simple" csTypeId="urn:microsoft.com/office/officeart/2005/8/colors/accent5_3" csCatId="accent5" phldr="1"/>
      <dgm:spPr/>
    </dgm:pt>
    <dgm:pt modelId="{E0E3706C-B373-45B9-9F06-E7CE7AC8B8B0}">
      <dgm:prSet phldrT="[Text]" custT="1"/>
      <dgm:spPr>
        <a:solidFill>
          <a:srgbClr val="1D3047"/>
        </a:solidFill>
      </dgm:spPr>
      <dgm:t>
        <a:bodyPr/>
        <a:lstStyle/>
        <a:p>
          <a:r>
            <a:rPr lang="en-US" sz="1800" dirty="0">
              <a:solidFill>
                <a:schemeClr val="bg1"/>
              </a:solidFill>
              <a:latin typeface="Times New Roman" panose="02020603050405020304" pitchFamily="18" charset="0"/>
              <a:cs typeface="Times New Roman" panose="02020603050405020304" pitchFamily="18" charset="0"/>
            </a:rPr>
            <a:t>Gather twitter data</a:t>
          </a:r>
        </a:p>
      </dgm:t>
    </dgm:pt>
    <dgm:pt modelId="{2ECEB7CF-919F-433A-84AA-1045FA0819D3}" type="parTrans" cxnId="{CD163C2E-03C1-4C2D-B12E-6A9653756E1C}">
      <dgm:prSet/>
      <dgm:spPr/>
      <dgm:t>
        <a:bodyPr/>
        <a:lstStyle/>
        <a:p>
          <a:endParaRPr lang="en-US" sz="1600"/>
        </a:p>
      </dgm:t>
    </dgm:pt>
    <dgm:pt modelId="{4A9F61E9-7B27-49AE-AB08-17782A66118D}" type="sibTrans" cxnId="{CD163C2E-03C1-4C2D-B12E-6A9653756E1C}">
      <dgm:prSet/>
      <dgm:spPr/>
      <dgm:t>
        <a:bodyPr/>
        <a:lstStyle/>
        <a:p>
          <a:endParaRPr lang="en-US" sz="1600"/>
        </a:p>
      </dgm:t>
    </dgm:pt>
    <dgm:pt modelId="{D6076C1D-3078-41FF-8A29-21D6E884BD26}">
      <dgm:prSet phldrT="[Text]" custT="1"/>
      <dgm:spPr>
        <a:solidFill>
          <a:srgbClr val="294465"/>
        </a:solidFill>
      </dgm:spPr>
      <dgm:t>
        <a:bodyPr/>
        <a:lstStyle/>
        <a:p>
          <a:r>
            <a:rPr lang="en-IN" sz="1800" dirty="0">
              <a:solidFill>
                <a:schemeClr val="bg1"/>
              </a:solidFill>
              <a:effectLst/>
              <a:latin typeface="Times New Roman" panose="02020603050405020304" pitchFamily="18" charset="0"/>
              <a:ea typeface="Times New Roman" panose="02020603050405020304" pitchFamily="18" charset="0"/>
            </a:rPr>
            <a:t>Conduct data cleaning</a:t>
          </a:r>
          <a:endParaRPr lang="en-US" sz="1800" dirty="0">
            <a:solidFill>
              <a:schemeClr val="bg1"/>
            </a:solidFill>
          </a:endParaRPr>
        </a:p>
      </dgm:t>
    </dgm:pt>
    <dgm:pt modelId="{27FCD81E-A808-4555-A564-EE97DC37423E}" type="parTrans" cxnId="{5D183215-5E8A-45DF-95E4-A0A3C2988A08}">
      <dgm:prSet/>
      <dgm:spPr/>
      <dgm:t>
        <a:bodyPr/>
        <a:lstStyle/>
        <a:p>
          <a:endParaRPr lang="en-US" sz="1600"/>
        </a:p>
      </dgm:t>
    </dgm:pt>
    <dgm:pt modelId="{F071390D-FB48-4AC7-A59A-32CF7E4DF1AC}" type="sibTrans" cxnId="{5D183215-5E8A-45DF-95E4-A0A3C2988A08}">
      <dgm:prSet/>
      <dgm:spPr/>
      <dgm:t>
        <a:bodyPr/>
        <a:lstStyle/>
        <a:p>
          <a:endParaRPr lang="en-US" sz="1600"/>
        </a:p>
      </dgm:t>
    </dgm:pt>
    <dgm:pt modelId="{2CA0F7A4-17A8-4508-9476-F7D9FE616DCE}">
      <dgm:prSet phldrT="[Text]" custT="1"/>
      <dgm:spPr>
        <a:solidFill>
          <a:srgbClr val="375A85"/>
        </a:solidFill>
      </dgm:spPr>
      <dgm:t>
        <a:bodyPr/>
        <a:lstStyle/>
        <a:p>
          <a:r>
            <a:rPr lang="en-US" sz="1800" dirty="0">
              <a:solidFill>
                <a:schemeClr val="bg1"/>
              </a:solidFill>
              <a:latin typeface="Times New Roman" panose="02020603050405020304" pitchFamily="18" charset="0"/>
              <a:cs typeface="Times New Roman" panose="02020603050405020304" pitchFamily="18" charset="0"/>
            </a:rPr>
            <a:t>Reorganize the data</a:t>
          </a:r>
        </a:p>
      </dgm:t>
    </dgm:pt>
    <dgm:pt modelId="{B48B48FC-5566-4392-9EEF-5B5E8A261E2D}" type="parTrans" cxnId="{C9B2EFE3-8DEF-4018-9475-0E98BB7C33EB}">
      <dgm:prSet/>
      <dgm:spPr/>
      <dgm:t>
        <a:bodyPr/>
        <a:lstStyle/>
        <a:p>
          <a:endParaRPr lang="en-US" sz="1600"/>
        </a:p>
      </dgm:t>
    </dgm:pt>
    <dgm:pt modelId="{9C115489-2676-4948-8177-13E6E82B0AD9}" type="sibTrans" cxnId="{C9B2EFE3-8DEF-4018-9475-0E98BB7C33EB}">
      <dgm:prSet/>
      <dgm:spPr/>
      <dgm:t>
        <a:bodyPr/>
        <a:lstStyle/>
        <a:p>
          <a:endParaRPr lang="en-US" sz="1600"/>
        </a:p>
      </dgm:t>
    </dgm:pt>
    <dgm:pt modelId="{A21D2D6C-7562-49F1-83F8-12D40E0ED026}">
      <dgm:prSet phldrT="[Text]" custT="1"/>
      <dgm:spPr>
        <a:solidFill>
          <a:srgbClr val="3F699B"/>
        </a:solidFill>
      </dgm:spPr>
      <dgm:t>
        <a:bodyPr/>
        <a:lstStyle/>
        <a:p>
          <a:r>
            <a:rPr lang="en-IN" sz="1800" dirty="0">
              <a:solidFill>
                <a:schemeClr val="bg1"/>
              </a:solidFill>
              <a:effectLst/>
              <a:latin typeface="Times New Roman" panose="02020603050405020304" pitchFamily="18" charset="0"/>
              <a:ea typeface="Times New Roman" panose="02020603050405020304" pitchFamily="18" charset="0"/>
            </a:rPr>
            <a:t>Conduct data exploration </a:t>
          </a:r>
          <a:endParaRPr lang="en-US" sz="1800" dirty="0">
            <a:solidFill>
              <a:schemeClr val="bg1"/>
            </a:solidFill>
            <a:latin typeface="Times New Roman" panose="02020603050405020304" pitchFamily="18" charset="0"/>
            <a:cs typeface="Times New Roman" panose="02020603050405020304" pitchFamily="18" charset="0"/>
          </a:endParaRPr>
        </a:p>
      </dgm:t>
    </dgm:pt>
    <dgm:pt modelId="{81B586FE-0296-4A07-AE71-1B6053BC2812}" type="parTrans" cxnId="{AA62A602-09A5-4D9F-803B-D5ABA42824F3}">
      <dgm:prSet/>
      <dgm:spPr/>
      <dgm:t>
        <a:bodyPr/>
        <a:lstStyle/>
        <a:p>
          <a:endParaRPr lang="en-US" sz="1600"/>
        </a:p>
      </dgm:t>
    </dgm:pt>
    <dgm:pt modelId="{9EBCBE86-6425-485D-9F40-C917411B2E21}" type="sibTrans" cxnId="{AA62A602-09A5-4D9F-803B-D5ABA42824F3}">
      <dgm:prSet/>
      <dgm:spPr/>
      <dgm:t>
        <a:bodyPr/>
        <a:lstStyle/>
        <a:p>
          <a:endParaRPr lang="en-US" sz="1600"/>
        </a:p>
      </dgm:t>
    </dgm:pt>
    <dgm:pt modelId="{BDB1E26A-FE59-43E4-963B-147DA68EA7D2}">
      <dgm:prSet phldrT="[Text]" custT="1"/>
      <dgm:spPr>
        <a:solidFill>
          <a:srgbClr val="648EC0"/>
        </a:solidFill>
      </dgm:spPr>
      <dgm:t>
        <a:bodyPr/>
        <a:lstStyle/>
        <a:p>
          <a:r>
            <a:rPr lang="en-IN" sz="1800" dirty="0">
              <a:solidFill>
                <a:schemeClr val="bg1"/>
              </a:solidFill>
              <a:effectLst/>
              <a:latin typeface="Times New Roman" panose="02020603050405020304" pitchFamily="18" charset="0"/>
              <a:ea typeface="Times New Roman" panose="02020603050405020304" pitchFamily="18" charset="0"/>
            </a:rPr>
            <a:t>Coding relevant information in the data</a:t>
          </a:r>
          <a:endParaRPr lang="en-US" sz="1800" dirty="0">
            <a:solidFill>
              <a:schemeClr val="bg1"/>
            </a:solidFill>
            <a:latin typeface="Times New Roman" panose="02020603050405020304" pitchFamily="18" charset="0"/>
            <a:cs typeface="Times New Roman" panose="02020603050405020304" pitchFamily="18" charset="0"/>
          </a:endParaRPr>
        </a:p>
      </dgm:t>
    </dgm:pt>
    <dgm:pt modelId="{49929EC4-FAF6-4254-9AA8-0E3DD48CDD7A}" type="parTrans" cxnId="{F9AB0F24-0F6A-4136-AFE9-1617C75761FF}">
      <dgm:prSet/>
      <dgm:spPr/>
      <dgm:t>
        <a:bodyPr/>
        <a:lstStyle/>
        <a:p>
          <a:endParaRPr lang="en-US" sz="1600"/>
        </a:p>
      </dgm:t>
    </dgm:pt>
    <dgm:pt modelId="{EF325F57-2DB3-4912-AA4E-82B2172BA6E9}" type="sibTrans" cxnId="{F9AB0F24-0F6A-4136-AFE9-1617C75761FF}">
      <dgm:prSet/>
      <dgm:spPr/>
      <dgm:t>
        <a:bodyPr/>
        <a:lstStyle/>
        <a:p>
          <a:endParaRPr lang="en-US" sz="1600"/>
        </a:p>
      </dgm:t>
    </dgm:pt>
    <dgm:pt modelId="{F46DE1E5-9336-48DD-B843-88A9990E80CD}">
      <dgm:prSet phldrT="[Text]" custT="1"/>
      <dgm:spPr>
        <a:solidFill>
          <a:srgbClr val="92AFD2"/>
        </a:solidFill>
      </dgm:spPr>
      <dgm:t>
        <a:bodyPr/>
        <a:lstStyle/>
        <a:p>
          <a:r>
            <a:rPr lang="en-IN" sz="1800" dirty="0">
              <a:solidFill>
                <a:schemeClr val="bg1"/>
              </a:solidFill>
              <a:effectLst/>
              <a:latin typeface="Times New Roman" panose="02020603050405020304" pitchFamily="18" charset="0"/>
              <a:ea typeface="Times New Roman" panose="02020603050405020304" pitchFamily="18" charset="0"/>
            </a:rPr>
            <a:t>Generate themes to address the objectives</a:t>
          </a:r>
          <a:endParaRPr lang="en-US" sz="1800" dirty="0">
            <a:solidFill>
              <a:schemeClr val="bg1"/>
            </a:solidFill>
            <a:latin typeface="Times New Roman" panose="02020603050405020304" pitchFamily="18" charset="0"/>
            <a:cs typeface="Times New Roman" panose="02020603050405020304" pitchFamily="18" charset="0"/>
          </a:endParaRPr>
        </a:p>
      </dgm:t>
    </dgm:pt>
    <dgm:pt modelId="{AE375873-24A3-4777-A0E0-A0B6452363A8}" type="parTrans" cxnId="{844561B2-6CE2-4BB4-AA5A-415E78065213}">
      <dgm:prSet/>
      <dgm:spPr/>
      <dgm:t>
        <a:bodyPr/>
        <a:lstStyle/>
        <a:p>
          <a:endParaRPr lang="en-US" sz="1600"/>
        </a:p>
      </dgm:t>
    </dgm:pt>
    <dgm:pt modelId="{AF998550-05F9-489C-AE95-25BCFEA2EE64}" type="sibTrans" cxnId="{844561B2-6CE2-4BB4-AA5A-415E78065213}">
      <dgm:prSet/>
      <dgm:spPr/>
      <dgm:t>
        <a:bodyPr/>
        <a:lstStyle/>
        <a:p>
          <a:endParaRPr lang="en-US" sz="1600"/>
        </a:p>
      </dgm:t>
    </dgm:pt>
    <dgm:pt modelId="{F4E6BE8E-EF7B-4D6C-9496-3A5CD70B6853}" type="pres">
      <dgm:prSet presAssocID="{CD2ADBF7-6FC8-4926-B461-02239E25A1A2}" presName="linearFlow" presStyleCnt="0">
        <dgm:presLayoutVars>
          <dgm:resizeHandles val="exact"/>
        </dgm:presLayoutVars>
      </dgm:prSet>
      <dgm:spPr/>
    </dgm:pt>
    <dgm:pt modelId="{829331B9-D05D-4061-8C7A-0A745737281A}" type="pres">
      <dgm:prSet presAssocID="{E0E3706C-B373-45B9-9F06-E7CE7AC8B8B0}" presName="node" presStyleLbl="node1" presStyleIdx="0" presStyleCnt="6">
        <dgm:presLayoutVars>
          <dgm:bulletEnabled val="1"/>
        </dgm:presLayoutVars>
      </dgm:prSet>
      <dgm:spPr/>
    </dgm:pt>
    <dgm:pt modelId="{19B0D433-09B8-4CE0-91AA-B02480000872}" type="pres">
      <dgm:prSet presAssocID="{4A9F61E9-7B27-49AE-AB08-17782A66118D}" presName="sibTrans" presStyleLbl="sibTrans2D1" presStyleIdx="0" presStyleCnt="5"/>
      <dgm:spPr/>
    </dgm:pt>
    <dgm:pt modelId="{CA7FF51E-BC2C-4E09-BC2C-3B8C50CCA4DB}" type="pres">
      <dgm:prSet presAssocID="{4A9F61E9-7B27-49AE-AB08-17782A66118D}" presName="connectorText" presStyleLbl="sibTrans2D1" presStyleIdx="0" presStyleCnt="5"/>
      <dgm:spPr/>
    </dgm:pt>
    <dgm:pt modelId="{A6EFDA1C-3A85-4689-A395-632EA9DAE2FB}" type="pres">
      <dgm:prSet presAssocID="{D6076C1D-3078-41FF-8A29-21D6E884BD26}" presName="node" presStyleLbl="node1" presStyleIdx="1" presStyleCnt="6">
        <dgm:presLayoutVars>
          <dgm:bulletEnabled val="1"/>
        </dgm:presLayoutVars>
      </dgm:prSet>
      <dgm:spPr/>
    </dgm:pt>
    <dgm:pt modelId="{D101F3E1-E492-471D-8BA0-B517EB26A4F9}" type="pres">
      <dgm:prSet presAssocID="{F071390D-FB48-4AC7-A59A-32CF7E4DF1AC}" presName="sibTrans" presStyleLbl="sibTrans2D1" presStyleIdx="1" presStyleCnt="5"/>
      <dgm:spPr/>
    </dgm:pt>
    <dgm:pt modelId="{5D071B5C-8CBE-4F80-B003-F0468912BC00}" type="pres">
      <dgm:prSet presAssocID="{F071390D-FB48-4AC7-A59A-32CF7E4DF1AC}" presName="connectorText" presStyleLbl="sibTrans2D1" presStyleIdx="1" presStyleCnt="5"/>
      <dgm:spPr/>
    </dgm:pt>
    <dgm:pt modelId="{82CA3BFD-0ABF-46EB-824B-B31002BF16A9}" type="pres">
      <dgm:prSet presAssocID="{2CA0F7A4-17A8-4508-9476-F7D9FE616DCE}" presName="node" presStyleLbl="node1" presStyleIdx="2" presStyleCnt="6">
        <dgm:presLayoutVars>
          <dgm:bulletEnabled val="1"/>
        </dgm:presLayoutVars>
      </dgm:prSet>
      <dgm:spPr/>
    </dgm:pt>
    <dgm:pt modelId="{B58C7920-C387-499D-A651-18D5D999D905}" type="pres">
      <dgm:prSet presAssocID="{9C115489-2676-4948-8177-13E6E82B0AD9}" presName="sibTrans" presStyleLbl="sibTrans2D1" presStyleIdx="2" presStyleCnt="5"/>
      <dgm:spPr/>
    </dgm:pt>
    <dgm:pt modelId="{FFAD861A-AD56-4D6C-A03A-BD38645DB1B9}" type="pres">
      <dgm:prSet presAssocID="{9C115489-2676-4948-8177-13E6E82B0AD9}" presName="connectorText" presStyleLbl="sibTrans2D1" presStyleIdx="2" presStyleCnt="5"/>
      <dgm:spPr/>
    </dgm:pt>
    <dgm:pt modelId="{5379BE05-B49A-4FA9-A74F-AE9D574DAF85}" type="pres">
      <dgm:prSet presAssocID="{A21D2D6C-7562-49F1-83F8-12D40E0ED026}" presName="node" presStyleLbl="node1" presStyleIdx="3" presStyleCnt="6">
        <dgm:presLayoutVars>
          <dgm:bulletEnabled val="1"/>
        </dgm:presLayoutVars>
      </dgm:prSet>
      <dgm:spPr/>
    </dgm:pt>
    <dgm:pt modelId="{42DFEFA5-680A-487A-AA40-07C5E170547A}" type="pres">
      <dgm:prSet presAssocID="{9EBCBE86-6425-485D-9F40-C917411B2E21}" presName="sibTrans" presStyleLbl="sibTrans2D1" presStyleIdx="3" presStyleCnt="5"/>
      <dgm:spPr/>
    </dgm:pt>
    <dgm:pt modelId="{CB094CD5-4529-452B-A0F5-C790CEF78374}" type="pres">
      <dgm:prSet presAssocID="{9EBCBE86-6425-485D-9F40-C917411B2E21}" presName="connectorText" presStyleLbl="sibTrans2D1" presStyleIdx="3" presStyleCnt="5"/>
      <dgm:spPr/>
    </dgm:pt>
    <dgm:pt modelId="{6F8958C3-92D8-46A1-8F9C-076503733284}" type="pres">
      <dgm:prSet presAssocID="{BDB1E26A-FE59-43E4-963B-147DA68EA7D2}" presName="node" presStyleLbl="node1" presStyleIdx="4" presStyleCnt="6">
        <dgm:presLayoutVars>
          <dgm:bulletEnabled val="1"/>
        </dgm:presLayoutVars>
      </dgm:prSet>
      <dgm:spPr/>
    </dgm:pt>
    <dgm:pt modelId="{9C90645D-0F9F-4857-A681-8E6A3A6F7EA2}" type="pres">
      <dgm:prSet presAssocID="{EF325F57-2DB3-4912-AA4E-82B2172BA6E9}" presName="sibTrans" presStyleLbl="sibTrans2D1" presStyleIdx="4" presStyleCnt="5"/>
      <dgm:spPr/>
    </dgm:pt>
    <dgm:pt modelId="{172B4824-9495-442B-A764-25597794B1D6}" type="pres">
      <dgm:prSet presAssocID="{EF325F57-2DB3-4912-AA4E-82B2172BA6E9}" presName="connectorText" presStyleLbl="sibTrans2D1" presStyleIdx="4" presStyleCnt="5"/>
      <dgm:spPr/>
    </dgm:pt>
    <dgm:pt modelId="{FD5D6FFD-B1EC-46AC-9186-3FAD53D71902}" type="pres">
      <dgm:prSet presAssocID="{F46DE1E5-9336-48DD-B843-88A9990E80CD}" presName="node" presStyleLbl="node1" presStyleIdx="5" presStyleCnt="6">
        <dgm:presLayoutVars>
          <dgm:bulletEnabled val="1"/>
        </dgm:presLayoutVars>
      </dgm:prSet>
      <dgm:spPr/>
    </dgm:pt>
  </dgm:ptLst>
  <dgm:cxnLst>
    <dgm:cxn modelId="{AA62A602-09A5-4D9F-803B-D5ABA42824F3}" srcId="{CD2ADBF7-6FC8-4926-B461-02239E25A1A2}" destId="{A21D2D6C-7562-49F1-83F8-12D40E0ED026}" srcOrd="3" destOrd="0" parTransId="{81B586FE-0296-4A07-AE71-1B6053BC2812}" sibTransId="{9EBCBE86-6425-485D-9F40-C917411B2E21}"/>
    <dgm:cxn modelId="{912EA705-9B3E-4395-B606-4FF22F12B047}" type="presOf" srcId="{BDB1E26A-FE59-43E4-963B-147DA68EA7D2}" destId="{6F8958C3-92D8-46A1-8F9C-076503733284}" srcOrd="0" destOrd="0" presId="urn:microsoft.com/office/officeart/2005/8/layout/process2"/>
    <dgm:cxn modelId="{913B1C09-C29E-4CDA-9C49-6B9810406311}" type="presOf" srcId="{4A9F61E9-7B27-49AE-AB08-17782A66118D}" destId="{CA7FF51E-BC2C-4E09-BC2C-3B8C50CCA4DB}" srcOrd="1" destOrd="0" presId="urn:microsoft.com/office/officeart/2005/8/layout/process2"/>
    <dgm:cxn modelId="{5D183215-5E8A-45DF-95E4-A0A3C2988A08}" srcId="{CD2ADBF7-6FC8-4926-B461-02239E25A1A2}" destId="{D6076C1D-3078-41FF-8A29-21D6E884BD26}" srcOrd="1" destOrd="0" parTransId="{27FCD81E-A808-4555-A564-EE97DC37423E}" sibTransId="{F071390D-FB48-4AC7-A59A-32CF7E4DF1AC}"/>
    <dgm:cxn modelId="{F9AB0F24-0F6A-4136-AFE9-1617C75761FF}" srcId="{CD2ADBF7-6FC8-4926-B461-02239E25A1A2}" destId="{BDB1E26A-FE59-43E4-963B-147DA68EA7D2}" srcOrd="4" destOrd="0" parTransId="{49929EC4-FAF6-4254-9AA8-0E3DD48CDD7A}" sibTransId="{EF325F57-2DB3-4912-AA4E-82B2172BA6E9}"/>
    <dgm:cxn modelId="{CD163C2E-03C1-4C2D-B12E-6A9653756E1C}" srcId="{CD2ADBF7-6FC8-4926-B461-02239E25A1A2}" destId="{E0E3706C-B373-45B9-9F06-E7CE7AC8B8B0}" srcOrd="0" destOrd="0" parTransId="{2ECEB7CF-919F-433A-84AA-1045FA0819D3}" sibTransId="{4A9F61E9-7B27-49AE-AB08-17782A66118D}"/>
    <dgm:cxn modelId="{D9A6892E-4F61-41C0-8A65-5394DFB2E347}" type="presOf" srcId="{9EBCBE86-6425-485D-9F40-C917411B2E21}" destId="{42DFEFA5-680A-487A-AA40-07C5E170547A}" srcOrd="0" destOrd="0" presId="urn:microsoft.com/office/officeart/2005/8/layout/process2"/>
    <dgm:cxn modelId="{106D5932-ADBD-4DDB-98D5-E990998FBD4A}" type="presOf" srcId="{EF325F57-2DB3-4912-AA4E-82B2172BA6E9}" destId="{9C90645D-0F9F-4857-A681-8E6A3A6F7EA2}" srcOrd="0" destOrd="0" presId="urn:microsoft.com/office/officeart/2005/8/layout/process2"/>
    <dgm:cxn modelId="{EE7C8839-3AFA-4ECB-8BAF-63C18D2E53BC}" type="presOf" srcId="{9C115489-2676-4948-8177-13E6E82B0AD9}" destId="{FFAD861A-AD56-4D6C-A03A-BD38645DB1B9}" srcOrd="1" destOrd="0" presId="urn:microsoft.com/office/officeart/2005/8/layout/process2"/>
    <dgm:cxn modelId="{6921785F-5719-4642-A866-3C0930010E80}" type="presOf" srcId="{2CA0F7A4-17A8-4508-9476-F7D9FE616DCE}" destId="{82CA3BFD-0ABF-46EB-824B-B31002BF16A9}" srcOrd="0" destOrd="0" presId="urn:microsoft.com/office/officeart/2005/8/layout/process2"/>
    <dgm:cxn modelId="{A195A864-51E5-493E-833F-6A2D839F1BA5}" type="presOf" srcId="{EF325F57-2DB3-4912-AA4E-82B2172BA6E9}" destId="{172B4824-9495-442B-A764-25597794B1D6}" srcOrd="1" destOrd="0" presId="urn:microsoft.com/office/officeart/2005/8/layout/process2"/>
    <dgm:cxn modelId="{4D42C84E-2A1D-4A72-A73D-9464948066D6}" type="presOf" srcId="{F46DE1E5-9336-48DD-B843-88A9990E80CD}" destId="{FD5D6FFD-B1EC-46AC-9186-3FAD53D71902}" srcOrd="0" destOrd="0" presId="urn:microsoft.com/office/officeart/2005/8/layout/process2"/>
    <dgm:cxn modelId="{4B5A2D7F-3FC1-4785-A629-94FD7053843B}" type="presOf" srcId="{4A9F61E9-7B27-49AE-AB08-17782A66118D}" destId="{19B0D433-09B8-4CE0-91AA-B02480000872}" srcOrd="0" destOrd="0" presId="urn:microsoft.com/office/officeart/2005/8/layout/process2"/>
    <dgm:cxn modelId="{A2374E95-2CA3-4557-AC61-B4E7A61B9064}" type="presOf" srcId="{E0E3706C-B373-45B9-9F06-E7CE7AC8B8B0}" destId="{829331B9-D05D-4061-8C7A-0A745737281A}" srcOrd="0" destOrd="0" presId="urn:microsoft.com/office/officeart/2005/8/layout/process2"/>
    <dgm:cxn modelId="{844561B2-6CE2-4BB4-AA5A-415E78065213}" srcId="{CD2ADBF7-6FC8-4926-B461-02239E25A1A2}" destId="{F46DE1E5-9336-48DD-B843-88A9990E80CD}" srcOrd="5" destOrd="0" parTransId="{AE375873-24A3-4777-A0E0-A0B6452363A8}" sibTransId="{AF998550-05F9-489C-AE95-25BCFEA2EE64}"/>
    <dgm:cxn modelId="{EE25A8B6-A26C-4D9A-8CBA-E5582BB6443F}" type="presOf" srcId="{9EBCBE86-6425-485D-9F40-C917411B2E21}" destId="{CB094CD5-4529-452B-A0F5-C790CEF78374}" srcOrd="1" destOrd="0" presId="urn:microsoft.com/office/officeart/2005/8/layout/process2"/>
    <dgm:cxn modelId="{CA68EAB8-9BE2-42AA-9FE5-D12EBCB3D93A}" type="presOf" srcId="{A21D2D6C-7562-49F1-83F8-12D40E0ED026}" destId="{5379BE05-B49A-4FA9-A74F-AE9D574DAF85}" srcOrd="0" destOrd="0" presId="urn:microsoft.com/office/officeart/2005/8/layout/process2"/>
    <dgm:cxn modelId="{AD9C9FBD-9290-4574-A332-D0E6E5320ED2}" type="presOf" srcId="{9C115489-2676-4948-8177-13E6E82B0AD9}" destId="{B58C7920-C387-499D-A651-18D5D999D905}" srcOrd="0" destOrd="0" presId="urn:microsoft.com/office/officeart/2005/8/layout/process2"/>
    <dgm:cxn modelId="{65E3DECB-800E-477D-A09C-0E399F85DDFA}" type="presOf" srcId="{F071390D-FB48-4AC7-A59A-32CF7E4DF1AC}" destId="{D101F3E1-E492-471D-8BA0-B517EB26A4F9}" srcOrd="0" destOrd="0" presId="urn:microsoft.com/office/officeart/2005/8/layout/process2"/>
    <dgm:cxn modelId="{C9B2EFE3-8DEF-4018-9475-0E98BB7C33EB}" srcId="{CD2ADBF7-6FC8-4926-B461-02239E25A1A2}" destId="{2CA0F7A4-17A8-4508-9476-F7D9FE616DCE}" srcOrd="2" destOrd="0" parTransId="{B48B48FC-5566-4392-9EEF-5B5E8A261E2D}" sibTransId="{9C115489-2676-4948-8177-13E6E82B0AD9}"/>
    <dgm:cxn modelId="{20E5D7E8-5D09-4AD9-8BB9-92047B3FBA41}" type="presOf" srcId="{D6076C1D-3078-41FF-8A29-21D6E884BD26}" destId="{A6EFDA1C-3A85-4689-A395-632EA9DAE2FB}" srcOrd="0" destOrd="0" presId="urn:microsoft.com/office/officeart/2005/8/layout/process2"/>
    <dgm:cxn modelId="{3FD523E9-1D1E-4FA3-A062-44ED089B9D64}" type="presOf" srcId="{F071390D-FB48-4AC7-A59A-32CF7E4DF1AC}" destId="{5D071B5C-8CBE-4F80-B003-F0468912BC00}" srcOrd="1" destOrd="0" presId="urn:microsoft.com/office/officeart/2005/8/layout/process2"/>
    <dgm:cxn modelId="{EE7788EB-26F4-4B45-BC46-9BBE28ED91E5}" type="presOf" srcId="{CD2ADBF7-6FC8-4926-B461-02239E25A1A2}" destId="{F4E6BE8E-EF7B-4D6C-9496-3A5CD70B6853}" srcOrd="0" destOrd="0" presId="urn:microsoft.com/office/officeart/2005/8/layout/process2"/>
    <dgm:cxn modelId="{04DCD724-A003-4204-84C9-EC7184502CA2}" type="presParOf" srcId="{F4E6BE8E-EF7B-4D6C-9496-3A5CD70B6853}" destId="{829331B9-D05D-4061-8C7A-0A745737281A}" srcOrd="0" destOrd="0" presId="urn:microsoft.com/office/officeart/2005/8/layout/process2"/>
    <dgm:cxn modelId="{BA9734F3-F65A-4B6F-A604-9646C1F591CA}" type="presParOf" srcId="{F4E6BE8E-EF7B-4D6C-9496-3A5CD70B6853}" destId="{19B0D433-09B8-4CE0-91AA-B02480000872}" srcOrd="1" destOrd="0" presId="urn:microsoft.com/office/officeart/2005/8/layout/process2"/>
    <dgm:cxn modelId="{98F631DB-3503-49A5-9C4D-6004E5E77B3C}" type="presParOf" srcId="{19B0D433-09B8-4CE0-91AA-B02480000872}" destId="{CA7FF51E-BC2C-4E09-BC2C-3B8C50CCA4DB}" srcOrd="0" destOrd="0" presId="urn:microsoft.com/office/officeart/2005/8/layout/process2"/>
    <dgm:cxn modelId="{A432A893-4CDC-4781-A7E9-9A4B7CEBAE68}" type="presParOf" srcId="{F4E6BE8E-EF7B-4D6C-9496-3A5CD70B6853}" destId="{A6EFDA1C-3A85-4689-A395-632EA9DAE2FB}" srcOrd="2" destOrd="0" presId="urn:microsoft.com/office/officeart/2005/8/layout/process2"/>
    <dgm:cxn modelId="{6E0577D9-8012-4655-9F1A-5C8C837956D3}" type="presParOf" srcId="{F4E6BE8E-EF7B-4D6C-9496-3A5CD70B6853}" destId="{D101F3E1-E492-471D-8BA0-B517EB26A4F9}" srcOrd="3" destOrd="0" presId="urn:microsoft.com/office/officeart/2005/8/layout/process2"/>
    <dgm:cxn modelId="{6D93F21B-35CB-4B2E-8DB5-0E327BBB447F}" type="presParOf" srcId="{D101F3E1-E492-471D-8BA0-B517EB26A4F9}" destId="{5D071B5C-8CBE-4F80-B003-F0468912BC00}" srcOrd="0" destOrd="0" presId="urn:microsoft.com/office/officeart/2005/8/layout/process2"/>
    <dgm:cxn modelId="{05F4BAD1-0A13-4E3A-B983-46C8D2C0F492}" type="presParOf" srcId="{F4E6BE8E-EF7B-4D6C-9496-3A5CD70B6853}" destId="{82CA3BFD-0ABF-46EB-824B-B31002BF16A9}" srcOrd="4" destOrd="0" presId="urn:microsoft.com/office/officeart/2005/8/layout/process2"/>
    <dgm:cxn modelId="{E0D495E6-40E7-4239-B572-3183B323C0AE}" type="presParOf" srcId="{F4E6BE8E-EF7B-4D6C-9496-3A5CD70B6853}" destId="{B58C7920-C387-499D-A651-18D5D999D905}" srcOrd="5" destOrd="0" presId="urn:microsoft.com/office/officeart/2005/8/layout/process2"/>
    <dgm:cxn modelId="{530CEEDB-A73F-417A-8776-94B17A0286D8}" type="presParOf" srcId="{B58C7920-C387-499D-A651-18D5D999D905}" destId="{FFAD861A-AD56-4D6C-A03A-BD38645DB1B9}" srcOrd="0" destOrd="0" presId="urn:microsoft.com/office/officeart/2005/8/layout/process2"/>
    <dgm:cxn modelId="{6F267145-94F3-4C81-B801-5D6D4A11FA9E}" type="presParOf" srcId="{F4E6BE8E-EF7B-4D6C-9496-3A5CD70B6853}" destId="{5379BE05-B49A-4FA9-A74F-AE9D574DAF85}" srcOrd="6" destOrd="0" presId="urn:microsoft.com/office/officeart/2005/8/layout/process2"/>
    <dgm:cxn modelId="{738BFB68-6CF0-44A9-8121-904BDC187A33}" type="presParOf" srcId="{F4E6BE8E-EF7B-4D6C-9496-3A5CD70B6853}" destId="{42DFEFA5-680A-487A-AA40-07C5E170547A}" srcOrd="7" destOrd="0" presId="urn:microsoft.com/office/officeart/2005/8/layout/process2"/>
    <dgm:cxn modelId="{C679F11E-2E56-4358-B2D1-E1A8BB73308E}" type="presParOf" srcId="{42DFEFA5-680A-487A-AA40-07C5E170547A}" destId="{CB094CD5-4529-452B-A0F5-C790CEF78374}" srcOrd="0" destOrd="0" presId="urn:microsoft.com/office/officeart/2005/8/layout/process2"/>
    <dgm:cxn modelId="{65EC45DA-3D03-4076-9377-507B853A06AD}" type="presParOf" srcId="{F4E6BE8E-EF7B-4D6C-9496-3A5CD70B6853}" destId="{6F8958C3-92D8-46A1-8F9C-076503733284}" srcOrd="8" destOrd="0" presId="urn:microsoft.com/office/officeart/2005/8/layout/process2"/>
    <dgm:cxn modelId="{EA72BAB7-1550-4DF6-8B2E-377A20BE701C}" type="presParOf" srcId="{F4E6BE8E-EF7B-4D6C-9496-3A5CD70B6853}" destId="{9C90645D-0F9F-4857-A681-8E6A3A6F7EA2}" srcOrd="9" destOrd="0" presId="urn:microsoft.com/office/officeart/2005/8/layout/process2"/>
    <dgm:cxn modelId="{596EA3ED-B025-4529-892A-4D0E35F5578E}" type="presParOf" srcId="{9C90645D-0F9F-4857-A681-8E6A3A6F7EA2}" destId="{172B4824-9495-442B-A764-25597794B1D6}" srcOrd="0" destOrd="0" presId="urn:microsoft.com/office/officeart/2005/8/layout/process2"/>
    <dgm:cxn modelId="{3761E00F-1AD6-4A1D-A2AF-A7B574A2AF94}" type="presParOf" srcId="{F4E6BE8E-EF7B-4D6C-9496-3A5CD70B6853}" destId="{FD5D6FFD-B1EC-46AC-9186-3FAD53D71902}" srcOrd="10" destOrd="0" presId="urn:microsoft.com/office/officeart/2005/8/layout/process2"/>
  </dgm:cxnLst>
  <dgm:bg>
    <a:solidFill>
      <a:schemeClr val="bg1">
        <a:lumMod val="95000"/>
      </a:schemeClr>
    </a:solidFill>
  </dgm:bg>
  <dgm:whole/>
  <dgm:extLst>
    <a:ext uri="http://schemas.microsoft.com/office/drawing/2008/diagram">
      <dsp:dataModelExt xmlns:dsp="http://schemas.microsoft.com/office/drawing/2008/diagram" relId="rId9"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C54445B5-DFF0-40C7-811C-7015C18C637A}" type="doc">
      <dgm:prSet loTypeId="urn:microsoft.com/office/officeart/2005/8/layout/hProcess3" loCatId="process" qsTypeId="urn:microsoft.com/office/officeart/2005/8/quickstyle/simple1" qsCatId="simple" csTypeId="urn:microsoft.com/office/officeart/2005/8/colors/accent1_2" csCatId="accent1" phldr="1"/>
      <dgm:spPr/>
    </dgm:pt>
    <dgm:pt modelId="{D3BF16C2-3291-40D3-9E7B-30BF3393770E}" type="pres">
      <dgm:prSet presAssocID="{C54445B5-DFF0-40C7-811C-7015C18C637A}" presName="Name0" presStyleCnt="0">
        <dgm:presLayoutVars>
          <dgm:dir/>
          <dgm:animLvl val="lvl"/>
          <dgm:resizeHandles val="exact"/>
        </dgm:presLayoutVars>
      </dgm:prSet>
      <dgm:spPr/>
    </dgm:pt>
    <dgm:pt modelId="{AA5F9EE5-DF9E-4AED-AC74-2FFD38F98650}" type="pres">
      <dgm:prSet presAssocID="{C54445B5-DFF0-40C7-811C-7015C18C637A}" presName="dummy" presStyleCnt="0"/>
      <dgm:spPr/>
    </dgm:pt>
    <dgm:pt modelId="{799D0B23-B752-40FB-BD04-69DA5DC2D515}" type="pres">
      <dgm:prSet presAssocID="{C54445B5-DFF0-40C7-811C-7015C18C637A}" presName="linH" presStyleCnt="0"/>
      <dgm:spPr/>
    </dgm:pt>
    <dgm:pt modelId="{48AF0445-0FDE-468F-874C-0FD2B356006E}" type="pres">
      <dgm:prSet presAssocID="{C54445B5-DFF0-40C7-811C-7015C18C637A}" presName="padding1" presStyleCnt="0"/>
      <dgm:spPr/>
    </dgm:pt>
    <dgm:pt modelId="{AA1E9253-14C8-4BCA-B4E3-DC840263E1EF}" type="pres">
      <dgm:prSet presAssocID="{C54445B5-DFF0-40C7-811C-7015C18C637A}" presName="padding2" presStyleCnt="0"/>
      <dgm:spPr/>
    </dgm:pt>
    <dgm:pt modelId="{7C4F7852-B2A7-451C-9C48-3212581BC8FE}" type="pres">
      <dgm:prSet presAssocID="{C54445B5-DFF0-40C7-811C-7015C18C637A}" presName="negArrow" presStyleCnt="0"/>
      <dgm:spPr/>
    </dgm:pt>
    <dgm:pt modelId="{A925C202-88C5-486C-AAF9-B6E5999709E7}" type="pres">
      <dgm:prSet presAssocID="{C54445B5-DFF0-40C7-811C-7015C18C637A}" presName="backgroundArrow" presStyleLbl="node1" presStyleIdx="0" presStyleCnt="1" custScaleX="100000" custScaleY="47430" custLinFactNeighborX="75" custLinFactNeighborY="-28438"/>
      <dgm:spPr>
        <a:gradFill flip="none" rotWithShape="0">
          <a:gsLst>
            <a:gs pos="0">
              <a:schemeClr val="accent4">
                <a:tint val="66000"/>
                <a:satMod val="160000"/>
              </a:schemeClr>
            </a:gs>
            <a:gs pos="50000">
              <a:schemeClr val="accent4">
                <a:tint val="44500"/>
                <a:satMod val="160000"/>
              </a:schemeClr>
            </a:gs>
            <a:gs pos="100000">
              <a:schemeClr val="accent4">
                <a:tint val="23500"/>
                <a:satMod val="160000"/>
              </a:schemeClr>
            </a:gs>
          </a:gsLst>
          <a:lin ang="10800000" scaled="1"/>
          <a:tileRect/>
        </a:gradFill>
      </dgm:spPr>
    </dgm:pt>
  </dgm:ptLst>
  <dgm:cxnLst>
    <dgm:cxn modelId="{34E8C19C-0FFD-40B5-A45A-FF3DE3C6C31A}" type="presOf" srcId="{C54445B5-DFF0-40C7-811C-7015C18C637A}" destId="{D3BF16C2-3291-40D3-9E7B-30BF3393770E}" srcOrd="0" destOrd="0" presId="urn:microsoft.com/office/officeart/2005/8/layout/hProcess3"/>
    <dgm:cxn modelId="{97CC687D-A557-4C04-8141-2AFF76419745}" type="presParOf" srcId="{D3BF16C2-3291-40D3-9E7B-30BF3393770E}" destId="{AA5F9EE5-DF9E-4AED-AC74-2FFD38F98650}" srcOrd="0" destOrd="0" presId="urn:microsoft.com/office/officeart/2005/8/layout/hProcess3"/>
    <dgm:cxn modelId="{3819D62C-8026-4BE2-8204-32911A24728D}" type="presParOf" srcId="{D3BF16C2-3291-40D3-9E7B-30BF3393770E}" destId="{799D0B23-B752-40FB-BD04-69DA5DC2D515}" srcOrd="1" destOrd="0" presId="urn:microsoft.com/office/officeart/2005/8/layout/hProcess3"/>
    <dgm:cxn modelId="{B3E6032E-133B-417E-8F9E-53FCD5ED5FB4}" type="presParOf" srcId="{799D0B23-B752-40FB-BD04-69DA5DC2D515}" destId="{48AF0445-0FDE-468F-874C-0FD2B356006E}" srcOrd="0" destOrd="0" presId="urn:microsoft.com/office/officeart/2005/8/layout/hProcess3"/>
    <dgm:cxn modelId="{4F0F945F-97DC-4BC6-A4A6-F4B8D71E3A50}" type="presParOf" srcId="{799D0B23-B752-40FB-BD04-69DA5DC2D515}" destId="{AA1E9253-14C8-4BCA-B4E3-DC840263E1EF}" srcOrd="1" destOrd="0" presId="urn:microsoft.com/office/officeart/2005/8/layout/hProcess3"/>
    <dgm:cxn modelId="{A1E90C5B-6932-4DAC-A586-14952EF48C69}" type="presParOf" srcId="{799D0B23-B752-40FB-BD04-69DA5DC2D515}" destId="{7C4F7852-B2A7-451C-9C48-3212581BC8FE}" srcOrd="2" destOrd="0" presId="urn:microsoft.com/office/officeart/2005/8/layout/hProcess3"/>
    <dgm:cxn modelId="{2BDBDE82-5B7B-460B-B65D-98D4E2ECE704}" type="presParOf" srcId="{799D0B23-B752-40FB-BD04-69DA5DC2D515}" destId="{A925C202-88C5-486C-AAF9-B6E5999709E7}" srcOrd="3" destOrd="0" presId="urn:microsoft.com/office/officeart/2005/8/layout/hProcess3"/>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9331B9-D05D-4061-8C7A-0A745737281A}">
      <dsp:nvSpPr>
        <dsp:cNvPr id="0" name=""/>
        <dsp:cNvSpPr/>
      </dsp:nvSpPr>
      <dsp:spPr>
        <a:xfrm>
          <a:off x="1230598" y="2344"/>
          <a:ext cx="2302514" cy="694648"/>
        </a:xfrm>
        <a:prstGeom prst="roundRect">
          <a:avLst>
            <a:gd name="adj" fmla="val 10000"/>
          </a:avLst>
        </a:prstGeom>
        <a:solidFill>
          <a:srgbClr val="1D3047"/>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bg1"/>
              </a:solidFill>
              <a:latin typeface="Times New Roman" panose="02020603050405020304" pitchFamily="18" charset="0"/>
              <a:cs typeface="Times New Roman" panose="02020603050405020304" pitchFamily="18" charset="0"/>
            </a:rPr>
            <a:t>Gather twitter data</a:t>
          </a:r>
        </a:p>
      </dsp:txBody>
      <dsp:txXfrm>
        <a:off x="1250944" y="22690"/>
        <a:ext cx="2261822" cy="653956"/>
      </dsp:txXfrm>
    </dsp:sp>
    <dsp:sp modelId="{19B0D433-09B8-4CE0-91AA-B02480000872}">
      <dsp:nvSpPr>
        <dsp:cNvPr id="0" name=""/>
        <dsp:cNvSpPr/>
      </dsp:nvSpPr>
      <dsp:spPr>
        <a:xfrm rot="5400000">
          <a:off x="2251608" y="714358"/>
          <a:ext cx="260493" cy="312591"/>
        </a:xfrm>
        <a:prstGeom prst="rightArrow">
          <a:avLst>
            <a:gd name="adj1" fmla="val 60000"/>
            <a:gd name="adj2" fmla="val 50000"/>
          </a:avLst>
        </a:prstGeom>
        <a:solidFill>
          <a:schemeClr val="accent5">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5400000">
        <a:off x="2288077" y="740407"/>
        <a:ext cx="187555" cy="182345"/>
      </dsp:txXfrm>
    </dsp:sp>
    <dsp:sp modelId="{A6EFDA1C-3A85-4689-A395-632EA9DAE2FB}">
      <dsp:nvSpPr>
        <dsp:cNvPr id="0" name=""/>
        <dsp:cNvSpPr/>
      </dsp:nvSpPr>
      <dsp:spPr>
        <a:xfrm>
          <a:off x="1230598" y="1044316"/>
          <a:ext cx="2302514" cy="694648"/>
        </a:xfrm>
        <a:prstGeom prst="roundRect">
          <a:avLst>
            <a:gd name="adj" fmla="val 10000"/>
          </a:avLst>
        </a:prstGeom>
        <a:solidFill>
          <a:srgbClr val="294465"/>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dirty="0">
              <a:solidFill>
                <a:schemeClr val="bg1"/>
              </a:solidFill>
              <a:effectLst/>
              <a:latin typeface="Times New Roman" panose="02020603050405020304" pitchFamily="18" charset="0"/>
              <a:ea typeface="Times New Roman" panose="02020603050405020304" pitchFamily="18" charset="0"/>
            </a:rPr>
            <a:t>Conduct data cleaning</a:t>
          </a:r>
          <a:endParaRPr lang="en-US" sz="1800" kern="1200" dirty="0">
            <a:solidFill>
              <a:schemeClr val="bg1"/>
            </a:solidFill>
          </a:endParaRPr>
        </a:p>
      </dsp:txBody>
      <dsp:txXfrm>
        <a:off x="1250944" y="1064662"/>
        <a:ext cx="2261822" cy="653956"/>
      </dsp:txXfrm>
    </dsp:sp>
    <dsp:sp modelId="{D101F3E1-E492-471D-8BA0-B517EB26A4F9}">
      <dsp:nvSpPr>
        <dsp:cNvPr id="0" name=""/>
        <dsp:cNvSpPr/>
      </dsp:nvSpPr>
      <dsp:spPr>
        <a:xfrm rot="5400000">
          <a:off x="2251608" y="1756331"/>
          <a:ext cx="260493" cy="312591"/>
        </a:xfrm>
        <a:prstGeom prst="rightArrow">
          <a:avLst>
            <a:gd name="adj1" fmla="val 60000"/>
            <a:gd name="adj2" fmla="val 50000"/>
          </a:avLst>
        </a:prstGeom>
        <a:solidFill>
          <a:schemeClr val="accent5">
            <a:shade val="90000"/>
            <a:hueOff val="-66463"/>
            <a:satOff val="-5514"/>
            <a:lumOff val="697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5400000">
        <a:off x="2288077" y="1782380"/>
        <a:ext cx="187555" cy="182345"/>
      </dsp:txXfrm>
    </dsp:sp>
    <dsp:sp modelId="{82CA3BFD-0ABF-46EB-824B-B31002BF16A9}">
      <dsp:nvSpPr>
        <dsp:cNvPr id="0" name=""/>
        <dsp:cNvSpPr/>
      </dsp:nvSpPr>
      <dsp:spPr>
        <a:xfrm>
          <a:off x="1230598" y="2086289"/>
          <a:ext cx="2302514" cy="694648"/>
        </a:xfrm>
        <a:prstGeom prst="roundRect">
          <a:avLst>
            <a:gd name="adj" fmla="val 10000"/>
          </a:avLst>
        </a:prstGeom>
        <a:solidFill>
          <a:srgbClr val="375A85"/>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bg1"/>
              </a:solidFill>
              <a:latin typeface="Times New Roman" panose="02020603050405020304" pitchFamily="18" charset="0"/>
              <a:cs typeface="Times New Roman" panose="02020603050405020304" pitchFamily="18" charset="0"/>
            </a:rPr>
            <a:t>Reorganize the data</a:t>
          </a:r>
        </a:p>
      </dsp:txBody>
      <dsp:txXfrm>
        <a:off x="1250944" y="2106635"/>
        <a:ext cx="2261822" cy="653956"/>
      </dsp:txXfrm>
    </dsp:sp>
    <dsp:sp modelId="{B58C7920-C387-499D-A651-18D5D999D905}">
      <dsp:nvSpPr>
        <dsp:cNvPr id="0" name=""/>
        <dsp:cNvSpPr/>
      </dsp:nvSpPr>
      <dsp:spPr>
        <a:xfrm rot="5400000">
          <a:off x="2251608" y="2798303"/>
          <a:ext cx="260493" cy="312591"/>
        </a:xfrm>
        <a:prstGeom prst="rightArrow">
          <a:avLst>
            <a:gd name="adj1" fmla="val 60000"/>
            <a:gd name="adj2" fmla="val 50000"/>
          </a:avLst>
        </a:prstGeom>
        <a:solidFill>
          <a:schemeClr val="accent5">
            <a:shade val="90000"/>
            <a:hueOff val="-132926"/>
            <a:satOff val="-11027"/>
            <a:lumOff val="1394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5400000">
        <a:off x="2288077" y="2824352"/>
        <a:ext cx="187555" cy="182345"/>
      </dsp:txXfrm>
    </dsp:sp>
    <dsp:sp modelId="{5379BE05-B49A-4FA9-A74F-AE9D574DAF85}">
      <dsp:nvSpPr>
        <dsp:cNvPr id="0" name=""/>
        <dsp:cNvSpPr/>
      </dsp:nvSpPr>
      <dsp:spPr>
        <a:xfrm>
          <a:off x="1230598" y="3128261"/>
          <a:ext cx="2302514" cy="694648"/>
        </a:xfrm>
        <a:prstGeom prst="roundRect">
          <a:avLst>
            <a:gd name="adj" fmla="val 10000"/>
          </a:avLst>
        </a:prstGeom>
        <a:solidFill>
          <a:srgbClr val="3F699B"/>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dirty="0">
              <a:solidFill>
                <a:schemeClr val="bg1"/>
              </a:solidFill>
              <a:effectLst/>
              <a:latin typeface="Times New Roman" panose="02020603050405020304" pitchFamily="18" charset="0"/>
              <a:ea typeface="Times New Roman" panose="02020603050405020304" pitchFamily="18" charset="0"/>
            </a:rPr>
            <a:t>Conduct data exploration </a:t>
          </a:r>
          <a:endParaRPr lang="en-US" sz="1800" kern="1200" dirty="0">
            <a:solidFill>
              <a:schemeClr val="bg1"/>
            </a:solidFill>
            <a:latin typeface="Times New Roman" panose="02020603050405020304" pitchFamily="18" charset="0"/>
            <a:cs typeface="Times New Roman" panose="02020603050405020304" pitchFamily="18" charset="0"/>
          </a:endParaRPr>
        </a:p>
      </dsp:txBody>
      <dsp:txXfrm>
        <a:off x="1250944" y="3148607"/>
        <a:ext cx="2261822" cy="653956"/>
      </dsp:txXfrm>
    </dsp:sp>
    <dsp:sp modelId="{42DFEFA5-680A-487A-AA40-07C5E170547A}">
      <dsp:nvSpPr>
        <dsp:cNvPr id="0" name=""/>
        <dsp:cNvSpPr/>
      </dsp:nvSpPr>
      <dsp:spPr>
        <a:xfrm rot="5400000">
          <a:off x="2251608" y="3840276"/>
          <a:ext cx="260493" cy="312591"/>
        </a:xfrm>
        <a:prstGeom prst="rightArrow">
          <a:avLst>
            <a:gd name="adj1" fmla="val 60000"/>
            <a:gd name="adj2" fmla="val 50000"/>
          </a:avLst>
        </a:prstGeom>
        <a:solidFill>
          <a:schemeClr val="accent5">
            <a:shade val="90000"/>
            <a:hueOff val="-199389"/>
            <a:satOff val="-16541"/>
            <a:lumOff val="20909"/>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5400000">
        <a:off x="2288077" y="3866325"/>
        <a:ext cx="187555" cy="182345"/>
      </dsp:txXfrm>
    </dsp:sp>
    <dsp:sp modelId="{6F8958C3-92D8-46A1-8F9C-076503733284}">
      <dsp:nvSpPr>
        <dsp:cNvPr id="0" name=""/>
        <dsp:cNvSpPr/>
      </dsp:nvSpPr>
      <dsp:spPr>
        <a:xfrm>
          <a:off x="1230598" y="4170233"/>
          <a:ext cx="2302514" cy="694648"/>
        </a:xfrm>
        <a:prstGeom prst="roundRect">
          <a:avLst>
            <a:gd name="adj" fmla="val 10000"/>
          </a:avLst>
        </a:prstGeom>
        <a:solidFill>
          <a:srgbClr val="648E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dirty="0">
              <a:solidFill>
                <a:schemeClr val="bg1"/>
              </a:solidFill>
              <a:effectLst/>
              <a:latin typeface="Times New Roman" panose="02020603050405020304" pitchFamily="18" charset="0"/>
              <a:ea typeface="Times New Roman" panose="02020603050405020304" pitchFamily="18" charset="0"/>
            </a:rPr>
            <a:t>Coding relevant information in the data</a:t>
          </a:r>
          <a:endParaRPr lang="en-US" sz="1800" kern="1200" dirty="0">
            <a:solidFill>
              <a:schemeClr val="bg1"/>
            </a:solidFill>
            <a:latin typeface="Times New Roman" panose="02020603050405020304" pitchFamily="18" charset="0"/>
            <a:cs typeface="Times New Roman" panose="02020603050405020304" pitchFamily="18" charset="0"/>
          </a:endParaRPr>
        </a:p>
      </dsp:txBody>
      <dsp:txXfrm>
        <a:off x="1250944" y="4190579"/>
        <a:ext cx="2261822" cy="653956"/>
      </dsp:txXfrm>
    </dsp:sp>
    <dsp:sp modelId="{9C90645D-0F9F-4857-A681-8E6A3A6F7EA2}">
      <dsp:nvSpPr>
        <dsp:cNvPr id="0" name=""/>
        <dsp:cNvSpPr/>
      </dsp:nvSpPr>
      <dsp:spPr>
        <a:xfrm rot="5400000">
          <a:off x="2251608" y="4882248"/>
          <a:ext cx="260493" cy="312591"/>
        </a:xfrm>
        <a:prstGeom prst="rightArrow">
          <a:avLst>
            <a:gd name="adj1" fmla="val 60000"/>
            <a:gd name="adj2" fmla="val 50000"/>
          </a:avLst>
        </a:prstGeom>
        <a:solidFill>
          <a:schemeClr val="accent5">
            <a:shade val="90000"/>
            <a:hueOff val="-265852"/>
            <a:satOff val="-22055"/>
            <a:lumOff val="27879"/>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5400000">
        <a:off x="2288077" y="4908297"/>
        <a:ext cx="187555" cy="182345"/>
      </dsp:txXfrm>
    </dsp:sp>
    <dsp:sp modelId="{FD5D6FFD-B1EC-46AC-9186-3FAD53D71902}">
      <dsp:nvSpPr>
        <dsp:cNvPr id="0" name=""/>
        <dsp:cNvSpPr/>
      </dsp:nvSpPr>
      <dsp:spPr>
        <a:xfrm>
          <a:off x="1230598" y="5212206"/>
          <a:ext cx="2302514" cy="694648"/>
        </a:xfrm>
        <a:prstGeom prst="roundRect">
          <a:avLst>
            <a:gd name="adj" fmla="val 10000"/>
          </a:avLst>
        </a:prstGeom>
        <a:solidFill>
          <a:srgbClr val="92AFD2"/>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IN" sz="1800" kern="1200" dirty="0">
              <a:solidFill>
                <a:schemeClr val="bg1"/>
              </a:solidFill>
              <a:effectLst/>
              <a:latin typeface="Times New Roman" panose="02020603050405020304" pitchFamily="18" charset="0"/>
              <a:ea typeface="Times New Roman" panose="02020603050405020304" pitchFamily="18" charset="0"/>
            </a:rPr>
            <a:t>Generate themes to address the objectives</a:t>
          </a:r>
          <a:endParaRPr lang="en-US" sz="1800" kern="1200" dirty="0">
            <a:solidFill>
              <a:schemeClr val="bg1"/>
            </a:solidFill>
            <a:latin typeface="Times New Roman" panose="02020603050405020304" pitchFamily="18" charset="0"/>
            <a:cs typeface="Times New Roman" panose="02020603050405020304" pitchFamily="18" charset="0"/>
          </a:endParaRPr>
        </a:p>
      </dsp:txBody>
      <dsp:txXfrm>
        <a:off x="1250944" y="5232552"/>
        <a:ext cx="2261822" cy="6539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25C202-88C5-486C-AAF9-B6E5999709E7}">
      <dsp:nvSpPr>
        <dsp:cNvPr id="0" name=""/>
        <dsp:cNvSpPr/>
      </dsp:nvSpPr>
      <dsp:spPr>
        <a:xfrm>
          <a:off x="0" y="0"/>
          <a:ext cx="6323548" cy="1397745"/>
        </a:xfrm>
        <a:prstGeom prst="rightArrow">
          <a:avLst/>
        </a:prstGeom>
        <a:gradFill flip="none" rotWithShape="0">
          <a:gsLst>
            <a:gs pos="0">
              <a:schemeClr val="accent4">
                <a:tint val="66000"/>
                <a:satMod val="160000"/>
              </a:schemeClr>
            </a:gs>
            <a:gs pos="50000">
              <a:schemeClr val="accent4">
                <a:tint val="44500"/>
                <a:satMod val="160000"/>
              </a:schemeClr>
            </a:gs>
            <a:gs pos="100000">
              <a:schemeClr val="accent4">
                <a:tint val="23500"/>
                <a:satMod val="160000"/>
              </a:schemeClr>
            </a:gs>
          </a:gsLst>
          <a:lin ang="10800000" scaled="1"/>
          <a:tileRect/>
        </a:gra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3">
  <dgm:title val=""/>
  <dgm:desc val=""/>
  <dgm:catLst>
    <dgm:cat type="process" pri="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chOrder="t">
    <dgm:varLst>
      <dgm:dir/>
      <dgm:animLvl val="lvl"/>
      <dgm:resizeHandles val="exact"/>
    </dgm:varLst>
    <dgm:alg type="composite"/>
    <dgm:shape xmlns:r="http://schemas.openxmlformats.org/officeDocument/2006/relationships" r:blip="">
      <dgm:adjLst/>
    </dgm:shape>
    <dgm:presOf/>
    <dgm:constrLst>
      <dgm:constr type="w" for="ch" forName="dummy" refType="w"/>
      <dgm:constr type="h" for="ch" forName="dummy" refType="h"/>
      <dgm:constr type="h" for="ch" forName="dummy" refType="w" refFor="ch" refForName="dummy" op="lte" fact="0.4"/>
      <dgm:constr type="ctrX" for="ch" forName="dummy" refType="w" fact="0.5"/>
      <dgm:constr type="ctrY" for="ch" forName="dummy" refType="h" fact="0.5"/>
      <dgm:constr type="w" for="ch" forName="linH" refType="w"/>
      <dgm:constr type="h" for="ch" forName="linH" refType="h"/>
      <dgm:constr type="ctrX" for="ch" forName="linH" refType="w" fact="0.5"/>
      <dgm:constr type="ctrY" for="ch" forName="linH" refType="h" fact="0.5"/>
      <dgm:constr type="userP" for="ch" forName="linH" refType="h" refFor="ch" refForName="dummy" fact="0.25"/>
      <dgm:constr type="userT" for="des" forName="parTx" refType="w" refFor="ch" refForName="dummy" fact="0.2"/>
    </dgm:constrLst>
    <dgm:ruleLst/>
    <dgm:layoutNode name="dummy">
      <dgm:alg type="sp"/>
      <dgm:shape xmlns:r="http://schemas.openxmlformats.org/officeDocument/2006/relationships" r:blip="">
        <dgm:adjLst/>
      </dgm:shape>
      <dgm:presOf/>
      <dgm:constrLst/>
      <dgm:ruleLst/>
    </dgm:layoutNode>
    <dgm:layoutNode name="linH">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primFontSz" for="des" forName="parTx" val="65"/>
        <dgm:constr type="primFontSz" for="des" forName="desTx" refType="primFontSz" refFor="des" refForName="parTx" op="equ"/>
        <dgm:constr type="h" for="des" forName="parTx" refType="primFontSz" refFor="des" refForName="parTx"/>
        <dgm:constr type="h" for="des" forName="desTx" refType="primFontSz" refFor="des" refForName="parTx" fact="0.5"/>
        <dgm:constr type="h" for="des" forName="parTx" op="equ"/>
        <dgm:constr type="h" for="des" forName="desTx" op="equ"/>
        <dgm:constr type="h" for="ch" forName="backgroundArrow" refType="primFontSz" refFor="des" refForName="parTx" fact="2"/>
        <dgm:constr type="h" for="ch" forName="backgroundArrow" refType="h" refFor="des" refForName="parTx" op="lte" fact="2"/>
        <dgm:constr type="h" for="ch" forName="backgroundArrow" refType="h" refFor="des" refForName="parTx" op="gte" fact="2"/>
        <dgm:constr type="h" for="des" forName="spVertical1" refType="primFontSz" refFor="des" refForName="parTx" fact="0.5"/>
        <dgm:constr type="h" for="des" forName="spVertical1" refType="h" refFor="des" refForName="parTx" op="lte" fact="0.5"/>
        <dgm:constr type="h" for="des" forName="spVertical1" refType="h" refFor="des" refForName="parTx" op="gte" fact="0.5"/>
        <dgm:constr type="h" for="des" forName="spVertical2" refType="primFontSz" refFor="des" refForName="parTx" fact="0.5"/>
        <dgm:constr type="h" for="des" forName="spVertical2" refType="h" refFor="des" refForName="parTx" op="lte" fact="0.5"/>
        <dgm:constr type="h" for="des" forName="spVertical2" refType="h" refFor="des" refForName="parTx" op="gte" fact="0.5"/>
        <dgm:constr type="h" for="des" forName="spVertical3" refType="primFontSz" refFor="des" refForName="parTx" fact="-0.4"/>
        <dgm:constr type="h" for="des" forName="spVertical3" refType="h" refFor="des" refForName="parTx" op="lte" fact="-0.4"/>
        <dgm:constr type="h" for="des" forName="spVertical3" refType="h" refFor="des" refForName="parTx" op="gte" fact="-0.4"/>
        <dgm:constr type="w" for="ch" forName="backgroundArrow" refType="w"/>
        <dgm:constr type="w" for="ch" forName="negArrow" refType="w" fact="-1"/>
        <dgm:constr type="w" for="ch" forName="linV" refType="w"/>
        <dgm:constr type="w" for="ch" forName="space" refType="w" refFor="ch" refForName="linV" fact="0.2"/>
        <dgm:constr type="w" for="ch" forName="padding1" refType="w" fact="0.08"/>
        <dgm:constr type="userP"/>
        <dgm:constr type="w" for="ch" forName="padding2" refType="userP"/>
      </dgm:constrLst>
      <dgm:ruleLst>
        <dgm:rule type="w" for="ch" forName="linV" val="0" fact="NaN" max="NaN"/>
        <dgm:rule type="primFontSz" for="des" forName="parTx" val="5" fact="NaN" max="NaN"/>
      </dgm:ruleLst>
      <dgm:layoutNode name="padding1">
        <dgm:alg type="sp"/>
        <dgm:shape xmlns:r="http://schemas.openxmlformats.org/officeDocument/2006/relationships" r:blip="">
          <dgm:adjLst/>
        </dgm:shape>
        <dgm:presOf/>
        <dgm:constrLst/>
        <dgm:ruleLst/>
      </dgm:layoutNode>
      <dgm:forEach name="Name4" axis="ch" ptType="node">
        <dgm:layoutNode name="linV">
          <dgm:alg type="lin">
            <dgm:param type="linDir" val="fromT"/>
          </dgm:alg>
          <dgm:shape xmlns:r="http://schemas.openxmlformats.org/officeDocument/2006/relationships" r:blip="">
            <dgm:adjLst/>
          </dgm:shape>
          <dgm:presOf/>
          <dgm:constrLst>
            <dgm:constr type="w" for="ch" forName="spVertical1" refType="w"/>
            <dgm:constr type="w" for="ch" forName="parTx" refType="w"/>
            <dgm:constr type="w" for="ch" forName="spVertical2" refType="w"/>
            <dgm:constr type="w" for="ch" forName="spVertical3" refType="w"/>
            <dgm:constr type="w" for="ch" forName="desTx" refType="w"/>
          </dgm:constrLst>
          <dgm:ruleLst/>
          <dgm:layoutNode name="spVertical1">
            <dgm:alg type="sp"/>
            <dgm:shape xmlns:r="http://schemas.openxmlformats.org/officeDocument/2006/relationships" r:blip="">
              <dgm:adjLst/>
            </dgm:shape>
            <dgm:presOf/>
            <dgm:constrLst/>
            <dgm:ruleLst/>
          </dgm:layoutNode>
          <dgm:layoutNode name="parTx" styleLbl="revTx">
            <dgm:varLst>
              <dgm:chMax val="0"/>
              <dgm:chPref val="0"/>
              <dgm:bulletEnabled val="1"/>
            </dgm:varLst>
            <dgm:choose name="Name5">
              <dgm:if name="Name6" axis="root des" ptType="all node" func="maxDepth" op="gt" val="1">
                <dgm:alg type="tx">
                  <dgm:param type="parTxLTRAlign" val="l"/>
                  <dgm:param type="parTxRTLAlign" val="r"/>
                </dgm:alg>
              </dgm:if>
              <dgm:else name="Name7">
                <dgm:alg type="tx">
                  <dgm:param type="parTxLTRAlign" val="ctr"/>
                  <dgm:param type="parTxRTLAlign" val="ctr"/>
                </dgm:alg>
              </dgm:else>
            </dgm:choose>
            <dgm:shape xmlns:r="http://schemas.openxmlformats.org/officeDocument/2006/relationships" type="rect" r:blip="">
              <dgm:adjLst/>
            </dgm:shape>
            <dgm:presOf axis="self" ptType="node"/>
            <dgm:choose name="Name8">
              <dgm:if name="Name9" func="var" arg="dir" op="equ" val="norm">
                <dgm:constrLst>
                  <dgm:constr type="userT"/>
                  <dgm:constr type="h" refType="userT" op="lte"/>
                  <dgm:constr type="tMarg" refType="primFontSz" fact="0.8"/>
                  <dgm:constr type="bMarg" refType="tMarg"/>
                  <dgm:constr type="lMarg"/>
                  <dgm:constr type="rMarg"/>
                </dgm:constrLst>
              </dgm:if>
              <dgm:else name="Name10">
                <dgm:constrLst>
                  <dgm:constr type="userT"/>
                  <dgm:constr type="h" refType="userT" op="lte"/>
                  <dgm:constr type="tMarg" refType="primFontSz" fact="0.8"/>
                  <dgm:constr type="bMarg" refType="tMarg"/>
                  <dgm:constr type="lMarg"/>
                  <dgm:constr type="rMarg"/>
                </dgm:constrLst>
              </dgm:else>
            </dgm:choose>
            <dgm:ruleLst>
              <dgm:rule type="h" val="INF" fact="NaN" max="NaN"/>
            </dgm:ruleLst>
          </dgm:layoutNode>
          <dgm:layoutNode name="spVertical2">
            <dgm:alg type="sp"/>
            <dgm:shape xmlns:r="http://schemas.openxmlformats.org/officeDocument/2006/relationships" r:blip="">
              <dgm:adjLst/>
            </dgm:shape>
            <dgm:presOf/>
            <dgm:constrLst/>
            <dgm:ruleLst/>
          </dgm:layoutNode>
          <dgm:layoutNode name="spVertical3">
            <dgm:alg type="sp"/>
            <dgm:shape xmlns:r="http://schemas.openxmlformats.org/officeDocument/2006/relationships" r:blip="">
              <dgm:adjLst/>
            </dgm:shape>
            <dgm:presOf/>
            <dgm:constrLst/>
            <dgm:ruleLst/>
          </dgm:layoutNode>
          <dgm:choose name="Name11">
            <dgm:if name="Name12" axis="ch" ptType="node" func="cnt" op="gte" val="1">
              <dgm:layoutNode name="desTx" styleLbl="revTx">
                <dgm:varLst>
                  <dgm:bulletEnabled val="1"/>
                </dgm:varLst>
                <dgm:alg type="tx">
                  <dgm:param type="stBulletLvl" val="1"/>
                </dgm:alg>
                <dgm:shape xmlns:r="http://schemas.openxmlformats.org/officeDocument/2006/relationships" type="rect" r:blip="">
                  <dgm:adjLst/>
                </dgm:shape>
                <dgm:presOf axis="des" ptType="node"/>
                <dgm:constrLst>
                  <dgm:constr type="tMarg"/>
                  <dgm:constr type="bMarg"/>
                  <dgm:constr type="rMarg"/>
                  <dgm:constr type="lMarg"/>
                </dgm:constrLst>
                <dgm:ruleLst>
                  <dgm:rule type="h" val="INF" fact="NaN" max="NaN"/>
                </dgm:ruleLst>
              </dgm:layoutNode>
            </dgm:if>
            <dgm:else name="Name13"/>
          </dgm:choose>
        </dgm:layoutNod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name="padding2">
        <dgm:alg type="sp"/>
        <dgm:shape xmlns:r="http://schemas.openxmlformats.org/officeDocument/2006/relationships" r:blip="">
          <dgm:adjLst/>
        </dgm:shape>
        <dgm:presOf/>
        <dgm:constrLst/>
        <dgm:ruleLst/>
      </dgm:layoutNode>
      <dgm:layoutNode name="negArrow">
        <dgm:alg type="sp"/>
        <dgm:shape xmlns:r="http://schemas.openxmlformats.org/officeDocument/2006/relationships" r:blip="">
          <dgm:adjLst/>
        </dgm:shape>
        <dgm:presOf/>
        <dgm:constrLst/>
        <dgm:ruleLst/>
      </dgm:layoutNode>
      <dgm:layoutNode name="backgroundArrow" styleLbl="node1">
        <dgm:alg type="sp"/>
        <dgm:choose name="Name15">
          <dgm:if name="Name16" func="var" arg="dir" op="equ" val="norm">
            <dgm:shape xmlns:r="http://schemas.openxmlformats.org/officeDocument/2006/relationships" type="rightArrow" r:blip="">
              <dgm:adjLst/>
            </dgm:shape>
          </dgm:if>
          <dgm:else name="Name17">
            <dgm:shape xmlns:r="http://schemas.openxmlformats.org/officeDocument/2006/relationships" type="leftArrow" r:blip="">
              <dgm:adjLst/>
            </dgm:shape>
          </dgm:else>
        </dgm:choose>
        <dgm:presOf/>
        <dgm:constrLst/>
        <dgm:ruleLst/>
      </dgm:layoutNode>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drawing1.xml><?xml version="1.0" encoding="utf-8"?>
<c:userShapes xmlns:c="http://schemas.openxmlformats.org/drawingml/2006/chart">
  <cdr:relSizeAnchor xmlns:cdr="http://schemas.openxmlformats.org/drawingml/2006/chartDrawing">
    <cdr:from>
      <cdr:x>1.5242E-7</cdr:x>
      <cdr:y>0</cdr:y>
    </cdr:from>
    <cdr:to>
      <cdr:x>0.54936</cdr:x>
      <cdr:y>0.10671</cdr:y>
    </cdr:to>
    <cdr:sp macro="" textlink="">
      <cdr:nvSpPr>
        <cdr:cNvPr id="2" name="Rectangle 1"/>
        <cdr:cNvSpPr/>
      </cdr:nvSpPr>
      <cdr:spPr>
        <a:xfrm xmlns:a="http://schemas.openxmlformats.org/drawingml/2006/main">
          <a:off x="1" y="0"/>
          <a:ext cx="3604259" cy="357777"/>
        </a:xfrm>
        <a:prstGeom xmlns:a="http://schemas.openxmlformats.org/drawingml/2006/main" prst="rect">
          <a:avLst/>
        </a:prstGeom>
        <a:noFill xmlns:a="http://schemas.openxmlformats.org/drawingml/2006/main"/>
      </cdr:spPr>
      <cdr:txBody>
        <a:bodyPr xmlns:a="http://schemas.openxmlformats.org/drawingml/2006/main" wrap="square" lIns="91440" tIns="45720" rIns="91440" bIns="45720">
          <a:spAutoFit/>
        </a:bodyPr>
        <a:lstStyle xmlns:a="http://schemas.openxmlformats.org/drawingml/2006/main"/>
        <a:p xmlns:a="http://schemas.openxmlformats.org/drawingml/2006/main">
          <a:pPr algn="ctr"/>
          <a:r>
            <a:rPr lang="en-US" sz="1800" b="1" cap="none" spc="0" baseline="0">
              <a:ln w="0"/>
              <a:solidFill>
                <a:schemeClr val="accent6">
                  <a:lumMod val="50000"/>
                </a:schemeClr>
              </a:solidFill>
              <a:effectLst/>
              <a:latin typeface="Times New Roman" panose="02020603050405020304" pitchFamily="18" charset="0"/>
              <a:cs typeface="Times New Roman" panose="02020603050405020304" pitchFamily="18" charset="0"/>
            </a:rPr>
            <a:t>Home and Personal Care Market</a:t>
          </a:r>
          <a:endParaRPr lang="en-US" sz="1800" b="1" cap="none" spc="0">
            <a:ln w="0"/>
            <a:solidFill>
              <a:schemeClr val="accent6">
                <a:lumMod val="50000"/>
              </a:schemeClr>
            </a:solidFill>
            <a:effectLst/>
            <a:latin typeface="Times New Roman" panose="02020603050405020304" pitchFamily="18" charset="0"/>
            <a:cs typeface="Times New Roman" panose="02020603050405020304" pitchFamily="18" charset="0"/>
          </a:endParaRPr>
        </a:p>
      </cdr:txBody>
    </cdr:sp>
  </cdr:relSizeAnchor>
</c:userShapes>
</file>

<file path=ppt/drawings/drawing2.xml><?xml version="1.0" encoding="utf-8"?>
<c:userShapes xmlns:c="http://schemas.openxmlformats.org/drawingml/2006/chart">
  <cdr:relSizeAnchor xmlns:cdr="http://schemas.openxmlformats.org/drawingml/2006/chartDrawing">
    <cdr:from>
      <cdr:x>0.04906</cdr:x>
      <cdr:y>0.52885</cdr:y>
    </cdr:from>
    <cdr:to>
      <cdr:x>0.46065</cdr:x>
      <cdr:y>0.94368</cdr:y>
    </cdr:to>
    <cdr:sp macro="" textlink="">
      <cdr:nvSpPr>
        <cdr:cNvPr id="2" name="TextBox 1">
          <a:extLst xmlns:a="http://schemas.openxmlformats.org/drawingml/2006/main">
            <a:ext uri="{FF2B5EF4-FFF2-40B4-BE49-F238E27FC236}">
              <a16:creationId xmlns:a16="http://schemas.microsoft.com/office/drawing/2014/main" id="{469022F5-E317-4292-99A5-C966295A7D14}"/>
            </a:ext>
          </a:extLst>
        </cdr:cNvPr>
        <cdr:cNvSpPr txBox="1"/>
      </cdr:nvSpPr>
      <cdr:spPr>
        <a:xfrm xmlns:a="http://schemas.openxmlformats.org/drawingml/2006/main">
          <a:off x="278245" y="2095500"/>
          <a:ext cx="2334325" cy="1643743"/>
        </a:xfrm>
        <a:prstGeom xmlns:a="http://schemas.openxmlformats.org/drawingml/2006/main" prst="rect">
          <a:avLst/>
        </a:prstGeom>
        <a:noFill xmlns:a="http://schemas.openxmlformats.org/drawingml/2006/main"/>
        <a:ln xmlns:a="http://schemas.openxmlformats.org/drawingml/2006/main" w="9525" cap="flat" cmpd="sng" algn="ctr">
          <a:solidFill>
            <a:schemeClr val="accent3"/>
          </a:solidFill>
          <a:prstDash val="solid"/>
          <a:round/>
          <a:headEnd type="none" w="med" len="med"/>
          <a:tailEnd type="none" w="med" len="med"/>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accent3"/>
        </a:fontRef>
      </cdr:style>
      <cdr:txBody>
        <a:bodyPr xmlns:a="http://schemas.openxmlformats.org/drawingml/2006/main" vertOverflow="clip" wrap="square" rtlCol="0"/>
        <a:lstStyle xmlns:a="http://schemas.openxmlformats.org/drawingml/2006/main"/>
        <a:p xmlns:a="http://schemas.openxmlformats.org/drawingml/2006/main">
          <a:pPr algn="l"/>
          <a:r>
            <a:rPr lang="en-US" sz="1400" dirty="0">
              <a:solidFill>
                <a:schemeClr val="tx1"/>
              </a:solidFill>
              <a:latin typeface="Times New Roman" panose="02020603050405020304" pitchFamily="18" charset="0"/>
              <a:cs typeface="Times New Roman" panose="02020603050405020304" pitchFamily="18" charset="0"/>
            </a:rPr>
            <a:t>The growth is driven by rising consumer awareness of skin health and increasing product popularity such as anti-aging cream,</a:t>
          </a:r>
          <a:r>
            <a:rPr lang="en-US" sz="1600" dirty="0">
              <a:solidFill>
                <a:schemeClr val="tx1"/>
              </a:solidFill>
              <a:latin typeface="Times New Roman" panose="02020603050405020304" pitchFamily="18" charset="0"/>
              <a:cs typeface="Times New Roman" panose="02020603050405020304" pitchFamily="18" charset="0"/>
            </a:rPr>
            <a:t> </a:t>
          </a:r>
          <a:r>
            <a:rPr lang="en-US" sz="1400" dirty="0">
              <a:solidFill>
                <a:schemeClr val="tx1"/>
              </a:solidFill>
              <a:latin typeface="Times New Roman" panose="02020603050405020304" pitchFamily="18" charset="0"/>
              <a:cs typeface="Times New Roman" panose="02020603050405020304" pitchFamily="18" charset="0"/>
            </a:rPr>
            <a:t>moisturizers, and specialized treatments</a:t>
          </a:r>
          <a:endParaRPr lang="en-US" sz="1600" dirty="0">
            <a:solidFill>
              <a:schemeClr val="tx1"/>
            </a:solidFill>
            <a:latin typeface="Times New Roman" panose="02020603050405020304" pitchFamily="18" charset="0"/>
            <a:cs typeface="Times New Roman" panose="02020603050405020304" pitchFamily="18" charset="0"/>
          </a:endParaRPr>
        </a:p>
      </cdr:txBody>
    </cdr:sp>
  </cdr:relSizeAnchor>
</c:userShapes>
</file>

<file path=ppt/drawings/drawing3.xml><?xml version="1.0" encoding="utf-8"?>
<c:userShapes xmlns:c="http://schemas.openxmlformats.org/drawingml/2006/chart">
  <cdr:relSizeAnchor xmlns:cdr="http://schemas.openxmlformats.org/drawingml/2006/chartDrawing">
    <cdr:from>
      <cdr:x>0.61421</cdr:x>
      <cdr:y>0.51989</cdr:y>
    </cdr:from>
    <cdr:to>
      <cdr:x>0.96144</cdr:x>
      <cdr:y>0.88202</cdr:y>
    </cdr:to>
    <cdr:sp macro="" textlink="">
      <cdr:nvSpPr>
        <cdr:cNvPr id="2" name="TextBox 1">
          <a:extLst xmlns:a="http://schemas.openxmlformats.org/drawingml/2006/main">
            <a:ext uri="{FF2B5EF4-FFF2-40B4-BE49-F238E27FC236}">
              <a16:creationId xmlns:a16="http://schemas.microsoft.com/office/drawing/2014/main" id="{5041D32A-1F40-4FFE-A9A3-3EC6D3557E57}"/>
            </a:ext>
          </a:extLst>
        </cdr:cNvPr>
        <cdr:cNvSpPr txBox="1"/>
      </cdr:nvSpPr>
      <cdr:spPr>
        <a:xfrm xmlns:a="http://schemas.openxmlformats.org/drawingml/2006/main">
          <a:off x="3369821" y="1992087"/>
          <a:ext cx="1905000" cy="1387600"/>
        </a:xfrm>
        <a:prstGeom xmlns:a="http://schemas.openxmlformats.org/drawingml/2006/main" prst="rect">
          <a:avLst/>
        </a:prstGeom>
        <a:noFill xmlns:a="http://schemas.openxmlformats.org/drawingml/2006/main"/>
        <a:ln xmlns:a="http://schemas.openxmlformats.org/drawingml/2006/main" w="9525" cap="flat" cmpd="sng" algn="ctr">
          <a:solidFill>
            <a:schemeClr val="accent3"/>
          </a:solidFill>
          <a:prstDash val="solid"/>
          <a:round/>
          <a:headEnd type="none" w="med" len="med"/>
          <a:tailEnd type="none" w="med" len="med"/>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accent3"/>
        </a:fontRef>
      </cdr:style>
      <cdr:txBody>
        <a:bodyPr xmlns:a="http://schemas.openxmlformats.org/drawingml/2006/main" vertOverflow="clip" wrap="square" rtlCol="0"/>
        <a:lstStyle xmlns:a="http://schemas.openxmlformats.org/drawingml/2006/main"/>
        <a:p xmlns:a="http://schemas.openxmlformats.org/drawingml/2006/main">
          <a:pPr algn="l"/>
          <a:r>
            <a:rPr lang="en-US" sz="1400" dirty="0">
              <a:solidFill>
                <a:schemeClr val="tx1"/>
              </a:solidFill>
              <a:latin typeface="Times New Roman" panose="02020603050405020304" pitchFamily="18" charset="0"/>
              <a:cs typeface="Times New Roman" panose="02020603050405020304" pitchFamily="18" charset="0"/>
            </a:rPr>
            <a:t>The high demand is attributed to focus on personal hygiene and growing preference for clean and fresh clothing in households.</a:t>
          </a:r>
        </a:p>
      </cdr:txBody>
    </cdr:sp>
  </cdr:relSizeAnchor>
</c:userShapes>
</file>

<file path=ppt/drawings/drawing4.xml><?xml version="1.0" encoding="utf-8"?>
<c:userShapes xmlns:c="http://schemas.openxmlformats.org/drawingml/2006/chart">
  <cdr:relSizeAnchor xmlns:cdr="http://schemas.openxmlformats.org/drawingml/2006/chartDrawing">
    <cdr:from>
      <cdr:x>0.0734</cdr:x>
      <cdr:y>0.76767</cdr:y>
    </cdr:from>
    <cdr:to>
      <cdr:x>0.49213</cdr:x>
      <cdr:y>0.97031</cdr:y>
    </cdr:to>
    <cdr:sp macro="" textlink="">
      <cdr:nvSpPr>
        <cdr:cNvPr id="2" name="TextBox 1">
          <a:extLst xmlns:a="http://schemas.openxmlformats.org/drawingml/2006/main">
            <a:ext uri="{FF2B5EF4-FFF2-40B4-BE49-F238E27FC236}">
              <a16:creationId xmlns:a16="http://schemas.microsoft.com/office/drawing/2014/main" id="{4DB90FA3-3206-4199-838E-BAF4484BDEDD}"/>
            </a:ext>
          </a:extLst>
        </cdr:cNvPr>
        <cdr:cNvSpPr txBox="1"/>
      </cdr:nvSpPr>
      <cdr:spPr>
        <a:xfrm xmlns:a="http://schemas.openxmlformats.org/drawingml/2006/main">
          <a:off x="405898" y="3069265"/>
          <a:ext cx="2315532" cy="810187"/>
        </a:xfrm>
        <a:prstGeom xmlns:a="http://schemas.openxmlformats.org/drawingml/2006/main" prst="rect">
          <a:avLst/>
        </a:prstGeom>
        <a:noFill xmlns:a="http://schemas.openxmlformats.org/drawingml/2006/main"/>
        <a:ln xmlns:a="http://schemas.openxmlformats.org/drawingml/2006/main" w="9525" cap="flat" cmpd="sng" algn="ctr">
          <a:solidFill>
            <a:schemeClr val="accent3"/>
          </a:solidFill>
          <a:prstDash val="solid"/>
          <a:round/>
          <a:headEnd type="none" w="med" len="med"/>
          <a:tailEnd type="none" w="med" len="med"/>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accent3"/>
        </a:fontRef>
      </cdr:style>
      <cdr:txBody>
        <a:bodyPr xmlns:a="http://schemas.openxmlformats.org/drawingml/2006/main" vertOverflow="clip" wrap="square" rtlCol="0"/>
        <a:lstStyle xmlns:a="http://schemas.openxmlformats.org/drawingml/2006/main"/>
        <a:p xmlns:a="http://schemas.openxmlformats.org/drawingml/2006/main">
          <a:r>
            <a:rPr lang="en-US" sz="1400" dirty="0">
              <a:solidFill>
                <a:schemeClr val="tx1"/>
              </a:solidFill>
              <a:latin typeface="Times New Roman" panose="02020603050405020304" pitchFamily="18" charset="0"/>
              <a:cs typeface="Times New Roman" panose="02020603050405020304" pitchFamily="18" charset="0"/>
            </a:rPr>
            <a:t>Rising disposable income, urbanization, and beauty concern in APAC countries</a:t>
          </a:r>
        </a:p>
      </cdr:txBody>
    </cdr:sp>
  </cdr:relSizeAnchor>
</c:userShapes>
</file>

<file path=ppt/drawings/drawing5.xml><?xml version="1.0" encoding="utf-8"?>
<c:userShapes xmlns:c="http://schemas.openxmlformats.org/drawingml/2006/chart">
  <cdr:relSizeAnchor xmlns:cdr="http://schemas.openxmlformats.org/drawingml/2006/chartDrawing">
    <cdr:from>
      <cdr:x>0.03512</cdr:x>
      <cdr:y>0.69034</cdr:y>
    </cdr:from>
    <cdr:to>
      <cdr:x>0.45248</cdr:x>
      <cdr:y>0.96133</cdr:y>
    </cdr:to>
    <cdr:sp macro="" textlink="">
      <cdr:nvSpPr>
        <cdr:cNvPr id="2" name="TextBox 1">
          <a:extLst xmlns:a="http://schemas.openxmlformats.org/drawingml/2006/main">
            <a:ext uri="{FF2B5EF4-FFF2-40B4-BE49-F238E27FC236}">
              <a16:creationId xmlns:a16="http://schemas.microsoft.com/office/drawing/2014/main" id="{9CAFADAB-4A28-4D27-97CA-3FCE2468BB71}"/>
            </a:ext>
          </a:extLst>
        </cdr:cNvPr>
        <cdr:cNvSpPr txBox="1"/>
      </cdr:nvSpPr>
      <cdr:spPr>
        <a:xfrm xmlns:a="http://schemas.openxmlformats.org/drawingml/2006/main">
          <a:off x="185057" y="2336271"/>
          <a:ext cx="2198915" cy="917122"/>
        </a:xfrm>
        <a:prstGeom xmlns:a="http://schemas.openxmlformats.org/drawingml/2006/main" prst="rect">
          <a:avLst/>
        </a:prstGeom>
        <a:noFill xmlns:a="http://schemas.openxmlformats.org/drawingml/2006/main"/>
        <a:ln xmlns:a="http://schemas.openxmlformats.org/drawingml/2006/main" w="9525" cap="flat" cmpd="sng" algn="ctr">
          <a:solidFill>
            <a:schemeClr val="accent3"/>
          </a:solidFill>
          <a:prstDash val="solid"/>
          <a:round/>
          <a:headEnd type="none" w="med" len="med"/>
          <a:tailEnd type="none" w="med" len="med"/>
        </a:ln>
      </cdr:spPr>
      <cdr:style>
        <a:lnRef xmlns:a="http://schemas.openxmlformats.org/drawingml/2006/main" idx="0">
          <a:scrgbClr r="0" g="0" b="0"/>
        </a:lnRef>
        <a:fillRef xmlns:a="http://schemas.openxmlformats.org/drawingml/2006/main" idx="0">
          <a:scrgbClr r="0" g="0" b="0"/>
        </a:fillRef>
        <a:effectRef xmlns:a="http://schemas.openxmlformats.org/drawingml/2006/main" idx="0">
          <a:scrgbClr r="0" g="0" b="0"/>
        </a:effectRef>
        <a:fontRef xmlns:a="http://schemas.openxmlformats.org/drawingml/2006/main" idx="minor">
          <a:schemeClr val="accent3"/>
        </a:fontRef>
      </cdr:style>
      <cdr:txBody>
        <a:bodyPr xmlns:a="http://schemas.openxmlformats.org/drawingml/2006/main" vertOverflow="clip" wrap="square" rtlCol="0"/>
        <a:lstStyle xmlns:a="http://schemas.openxmlformats.org/drawingml/2006/main"/>
        <a:p xmlns:a="http://schemas.openxmlformats.org/drawingml/2006/main">
          <a:r>
            <a:rPr lang="en-US" sz="1400" dirty="0">
              <a:solidFill>
                <a:schemeClr val="tx1"/>
              </a:solidFill>
              <a:latin typeface="Times New Roman" panose="02020603050405020304" pitchFamily="18" charset="0"/>
              <a:cs typeface="Times New Roman" panose="02020603050405020304" pitchFamily="18" charset="0"/>
            </a:rPr>
            <a:t>Dominant market driven by high adoption of home healthcare services and favorable reimbursement policies.</a:t>
          </a:r>
        </a:p>
      </cdr:txBody>
    </cdr:sp>
  </cdr:relSizeAnchor>
</c:userShapes>
</file>

<file path=ppt/media/image1.jpe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4.sv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8D304A-919D-494F-AA66-1A776445CBF3}" type="datetimeFigureOut">
              <a:rPr lang="en-IN" smtClean="0"/>
              <a:t>22-05-2025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89A9E5-2D4E-4CC0-866A-D946559F6080}" type="slidenum">
              <a:rPr lang="en-IN" smtClean="0"/>
              <a:t>‹#›</a:t>
            </a:fld>
            <a:endParaRPr lang="en-IN"/>
          </a:p>
        </p:txBody>
      </p:sp>
    </p:spTree>
    <p:extLst>
      <p:ext uri="{BB962C8B-B14F-4D97-AF65-F5344CB8AC3E}">
        <p14:creationId xmlns:p14="http://schemas.microsoft.com/office/powerpoint/2010/main" val="6071898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D97BF8F-C65D-4008-89A1-8791DA968920}" type="slidenum">
              <a:rPr lang="en-US" smtClean="0"/>
              <a:t>4</a:t>
            </a:fld>
            <a:endParaRPr lang="en-US"/>
          </a:p>
        </p:txBody>
      </p:sp>
    </p:spTree>
    <p:extLst>
      <p:ext uri="{BB962C8B-B14F-4D97-AF65-F5344CB8AC3E}">
        <p14:creationId xmlns:p14="http://schemas.microsoft.com/office/powerpoint/2010/main" val="22354687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77BE8E34-D78F-43C0-A775-71FDF575F112}" type="datetime1">
              <a:rPr lang="en-US" smtClean="0"/>
              <a:t>5/22/2025</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2932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Whit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3582877-9130-44C8-9D8E-BD1F316D4159}"/>
              </a:ext>
            </a:extLst>
          </p:cNvPr>
          <p:cNvSpPr/>
          <p:nvPr userDrawn="1"/>
        </p:nvSpPr>
        <p:spPr>
          <a:xfrm>
            <a:off x="11615738" y="6579300"/>
            <a:ext cx="355282" cy="2190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fld id="{EE5FD976-56E2-473F-B0AB-2DFA51DE9E50}" type="slidenum">
              <a:rPr lang="en-US" sz="800" b="1" smtClean="0">
                <a:solidFill>
                  <a:schemeClr val="tx1"/>
                </a:solidFill>
                <a:latin typeface="Roboto Slab" pitchFamily="2" charset="0"/>
                <a:ea typeface="Roboto Slab" pitchFamily="2" charset="0"/>
              </a:rPr>
              <a:pPr algn="l"/>
              <a:t>‹#›</a:t>
            </a:fld>
            <a:endParaRPr lang="en-IN" sz="800" b="1" dirty="0">
              <a:solidFill>
                <a:schemeClr val="tx1"/>
              </a:solidFill>
              <a:latin typeface="Roboto Slab" pitchFamily="2" charset="0"/>
              <a:ea typeface="Roboto Slab" pitchFamily="2" charset="0"/>
            </a:endParaRPr>
          </a:p>
        </p:txBody>
      </p:sp>
      <p:sp>
        <p:nvSpPr>
          <p:cNvPr id="17" name="Text Placeholder 12">
            <a:extLst>
              <a:ext uri="{FF2B5EF4-FFF2-40B4-BE49-F238E27FC236}">
                <a16:creationId xmlns:a16="http://schemas.microsoft.com/office/drawing/2014/main" id="{8B62A69E-055C-44BD-96FC-C0D05984F521}"/>
              </a:ext>
            </a:extLst>
          </p:cNvPr>
          <p:cNvSpPr>
            <a:spLocks noGrp="1"/>
          </p:cNvSpPr>
          <p:nvPr>
            <p:ph type="body" sz="quarter" idx="10" hasCustomPrompt="1"/>
          </p:nvPr>
        </p:nvSpPr>
        <p:spPr>
          <a:xfrm>
            <a:off x="220980" y="213360"/>
            <a:ext cx="10058400" cy="411480"/>
          </a:xfrm>
          <a:prstGeom prst="rect">
            <a:avLst/>
          </a:prstGeom>
        </p:spPr>
        <p:txBody>
          <a:bodyPr anchor="ctr"/>
          <a:lstStyle>
            <a:lvl1pPr marL="0" indent="0" algn="l" defTabSz="914400" rtl="0" eaLnBrk="1" latinLnBrk="0" hangingPunct="1">
              <a:lnSpc>
                <a:spcPct val="100000"/>
              </a:lnSpc>
              <a:spcBef>
                <a:spcPts val="100"/>
              </a:spcBef>
              <a:spcAft>
                <a:spcPts val="100"/>
              </a:spcAft>
              <a:buNone/>
              <a:defRPr lang="en-IN" sz="2200" b="1" kern="1200" dirty="0">
                <a:solidFill>
                  <a:schemeClr val="accent2">
                    <a:lumMod val="75000"/>
                  </a:schemeClr>
                </a:solidFill>
                <a:latin typeface="+mj-lt"/>
                <a:ea typeface="Roboto Slab" pitchFamily="2" charset="0"/>
                <a:cs typeface="+mn-cs"/>
              </a:defRPr>
            </a:lvl1pPr>
          </a:lstStyle>
          <a:p>
            <a:pPr marL="0" lvl="0" indent="0" algn="l" defTabSz="914400" rtl="0" eaLnBrk="1" latinLnBrk="0" hangingPunct="1">
              <a:lnSpc>
                <a:spcPct val="100000"/>
              </a:lnSpc>
              <a:spcBef>
                <a:spcPts val="100"/>
              </a:spcBef>
              <a:spcAft>
                <a:spcPts val="100"/>
              </a:spcAft>
              <a:buFont typeface="Arial" panose="020B0604020202020204" pitchFamily="34" charset="0"/>
              <a:buNone/>
            </a:pPr>
            <a:r>
              <a:rPr lang="en-IN" dirty="0"/>
              <a:t>MARKET DYNAMIC</a:t>
            </a:r>
          </a:p>
        </p:txBody>
      </p:sp>
      <p:sp>
        <p:nvSpPr>
          <p:cNvPr id="18" name="Rectangle 17">
            <a:extLst>
              <a:ext uri="{FF2B5EF4-FFF2-40B4-BE49-F238E27FC236}">
                <a16:creationId xmlns:a16="http://schemas.microsoft.com/office/drawing/2014/main" id="{734400B5-AF34-4D4D-B558-9B9E517499DD}"/>
              </a:ext>
            </a:extLst>
          </p:cNvPr>
          <p:cNvSpPr/>
          <p:nvPr userDrawn="1"/>
        </p:nvSpPr>
        <p:spPr>
          <a:xfrm>
            <a:off x="10971989" y="6579300"/>
            <a:ext cx="738665" cy="21907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800" dirty="0">
                <a:solidFill>
                  <a:schemeClr val="tx1"/>
                </a:solidFill>
                <a:latin typeface="Roboto Condensed" pitchFamily="2" charset="0"/>
                <a:ea typeface="Roboto Condensed" pitchFamily="2" charset="0"/>
              </a:rPr>
              <a:t>PAGE NO</a:t>
            </a:r>
            <a:endParaRPr lang="en-IN" sz="800" dirty="0">
              <a:solidFill>
                <a:schemeClr val="tx1"/>
              </a:solidFill>
              <a:latin typeface="Roboto Condensed" pitchFamily="2" charset="0"/>
              <a:ea typeface="Roboto Condensed" pitchFamily="2" charset="0"/>
            </a:endParaRPr>
          </a:p>
        </p:txBody>
      </p:sp>
    </p:spTree>
    <p:extLst>
      <p:ext uri="{BB962C8B-B14F-4D97-AF65-F5344CB8AC3E}">
        <p14:creationId xmlns:p14="http://schemas.microsoft.com/office/powerpoint/2010/main" val="882277024"/>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A900A20F-0616-49ED-BED0-0678D3E4BD36}" type="datetime1">
              <a:rPr lang="en-US" smtClean="0"/>
              <a:t>5/22/2025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D29E39DD-9584-4DF8-B088-491423BC2BE3}" type="datetime1">
              <a:rPr lang="en-US" smtClean="0"/>
              <a:t>5/22/2025</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474A1656-7B19-4649-8315-A38D266B5B53}" type="datetime1">
              <a:rPr lang="en-US" smtClean="0"/>
              <a:t>5/22/2025</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650DE2BC-95E6-4002-86EC-8C840DA0637E}" type="datetime1">
              <a:rPr lang="en-US" smtClean="0"/>
              <a:t>5/22/2025</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3573C765-049D-4F0E-B0D6-A65B4A7AC843}" type="datetime1">
              <a:rPr lang="en-US" smtClean="0"/>
              <a:t>5/22/2025</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C6F03133-79B9-41FB-9F9C-170A1ED3DDFA}" type="datetime1">
              <a:rPr lang="en-US" smtClean="0"/>
              <a:t>5/22/2025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1F904B83-F23D-4B24-814E-B1E0FD006AC2}" type="datetime1">
              <a:rPr lang="en-US" smtClean="0"/>
              <a:t>5/22/2025</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C90146B8-AEC6-4E21-B437-98EEC136C68C}" type="datetime1">
              <a:rPr lang="en-US" smtClean="0"/>
              <a:t>5/22/2025</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BD7C9D9D-4F19-4870-B424-8AE0D4E92390}" type="datetime1">
              <a:rPr lang="en-US" smtClean="0"/>
              <a:t>5/22/2025</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Lst>
  <p:hf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hyperlink" Target="https://www.who.int/news-room/feature-stories/detail/vaccine-efficacy-effectiveness-and-protection" TargetMode="External"/><Relationship Id="rId2" Type="http://schemas.openxmlformats.org/officeDocument/2006/relationships/hyperlink" Target="https://doi.org/10.3201/eid2605.190995" TargetMode="External"/><Relationship Id="rId1" Type="http://schemas.openxmlformats.org/officeDocument/2006/relationships/slideLayout" Target="../slideLayouts/slideLayout4.xml"/><Relationship Id="rId5" Type="http://schemas.openxmlformats.org/officeDocument/2006/relationships/hyperlink" Target="https://vaccine.icmr.org.in/covid-19-vaccine" TargetMode="External"/><Relationship Id="rId4" Type="http://schemas.openxmlformats.org/officeDocument/2006/relationships/hyperlink" Target="https://www.pib.gov.in/PressReleasePage.aspx?PRID=1894167#:~:text=2022"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chart" Target="../charts/chart1.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7.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6.png"/><Relationship Id="rId7" Type="http://schemas.openxmlformats.org/officeDocument/2006/relationships/diagramQuickStyle" Target="../diagrams/quickStyle1.xml"/><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7.png"/><Relationship Id="rId9" Type="http://schemas.microsoft.com/office/2007/relationships/diagramDrawing" Target="../diagrams/drawing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hyperlink" Target="https://twitter.com/hashtag/DigitalIndia?src=hashtag_click" TargetMode="Externa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5F24FBA-4461-1312-AEDA-B4D610B843A6}"/>
              </a:ext>
            </a:extLst>
          </p:cNvPr>
          <p:cNvSpPr>
            <a:spLocks noGrp="1"/>
          </p:cNvSpPr>
          <p:nvPr>
            <p:ph type="sldNum" sz="quarter" idx="12"/>
          </p:nvPr>
        </p:nvSpPr>
        <p:spPr/>
        <p:txBody>
          <a:bodyPr/>
          <a:lstStyle/>
          <a:p>
            <a:fld id="{3A98EE3D-8CD1-4C3F-BD1C-C98C9596463C}" type="slidenum">
              <a:rPr lang="en-US" smtClean="0"/>
              <a:t>1</a:t>
            </a:fld>
            <a:endParaRPr lang="en-US" dirty="0"/>
          </a:p>
        </p:txBody>
      </p:sp>
      <p:pic>
        <p:nvPicPr>
          <p:cNvPr id="1026" name="Picture 2">
            <a:extLst>
              <a:ext uri="{FF2B5EF4-FFF2-40B4-BE49-F238E27FC236}">
                <a16:creationId xmlns:a16="http://schemas.microsoft.com/office/drawing/2014/main" id="{B6CFC40E-C826-2C7B-1356-51499F1047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2823"/>
            <a:ext cx="12192000" cy="686364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F99092B-DAE4-1624-986C-6B0B270160DB}"/>
              </a:ext>
            </a:extLst>
          </p:cNvPr>
          <p:cNvSpPr txBox="1"/>
          <p:nvPr/>
        </p:nvSpPr>
        <p:spPr>
          <a:xfrm>
            <a:off x="0" y="335870"/>
            <a:ext cx="4793673" cy="4154984"/>
          </a:xfrm>
          <a:prstGeom prst="rect">
            <a:avLst/>
          </a:prstGeom>
          <a:solidFill>
            <a:schemeClr val="tx1">
              <a:alpha val="50000"/>
            </a:schemeClr>
          </a:solid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r>
              <a:rPr lang="en-US" sz="4400" dirty="0">
                <a:solidFill>
                  <a:schemeClr val="bg1"/>
                </a:solidFill>
                <a:latin typeface="Times New Roman" panose="02020603050405020304" pitchFamily="18" charset="0"/>
                <a:cs typeface="Times New Roman" panose="02020603050405020304" pitchFamily="18" charset="0"/>
              </a:rPr>
              <a:t>Understanding Perceptions of Twitter User Towards Precaution Dose COVID-19 Vaccine</a:t>
            </a:r>
            <a:endParaRPr lang="en-IN" sz="4400" dirty="0">
              <a:solidFill>
                <a:schemeClr val="bg1"/>
              </a:solidFill>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34EB6955-4C50-3503-5069-9F0D17FBC0B1}"/>
              </a:ext>
            </a:extLst>
          </p:cNvPr>
          <p:cNvPicPr>
            <a:picLocks noChangeAspect="1"/>
          </p:cNvPicPr>
          <p:nvPr/>
        </p:nvPicPr>
        <p:blipFill>
          <a:blip r:embed="rId3"/>
          <a:stretch>
            <a:fillRect/>
          </a:stretch>
        </p:blipFill>
        <p:spPr>
          <a:xfrm>
            <a:off x="10213605" y="74102"/>
            <a:ext cx="1747486" cy="615591"/>
          </a:xfrm>
          <a:prstGeom prst="rect">
            <a:avLst/>
          </a:prstGeom>
        </p:spPr>
      </p:pic>
      <p:sp>
        <p:nvSpPr>
          <p:cNvPr id="3" name="Rectangle 2">
            <a:extLst>
              <a:ext uri="{FF2B5EF4-FFF2-40B4-BE49-F238E27FC236}">
                <a16:creationId xmlns:a16="http://schemas.microsoft.com/office/drawing/2014/main" id="{95E2F367-547F-487B-8E52-5CAE9396246D}"/>
              </a:ext>
            </a:extLst>
          </p:cNvPr>
          <p:cNvSpPr/>
          <p:nvPr/>
        </p:nvSpPr>
        <p:spPr>
          <a:xfrm>
            <a:off x="346596" y="4842277"/>
            <a:ext cx="2151230" cy="487378"/>
          </a:xfrm>
          <a:prstGeom prst="rect">
            <a:avLst/>
          </a:prstGeom>
          <a:noFill/>
        </p:spPr>
        <p:txBody>
          <a:bodyPr wrap="none" lIns="76200" tIns="38100" rIns="76200" bIns="38100">
            <a:spAutoFit/>
          </a:bodyPr>
          <a:lstStyle/>
          <a:p>
            <a:pPr algn="ctr"/>
            <a:r>
              <a:rPr lang="en-US" sz="2667" dirty="0">
                <a:ln w="0"/>
                <a:solidFill>
                  <a:schemeClr val="bg1"/>
                </a:solidFill>
                <a:latin typeface="Times New Roman" panose="02020603050405020304" pitchFamily="18" charset="0"/>
                <a:cs typeface="Times New Roman" panose="02020603050405020304" pitchFamily="18" charset="0"/>
              </a:rPr>
              <a:t>- Payal Sakhre</a:t>
            </a:r>
          </a:p>
        </p:txBody>
      </p:sp>
    </p:spTree>
    <p:extLst>
      <p:ext uri="{BB962C8B-B14F-4D97-AF65-F5344CB8AC3E}">
        <p14:creationId xmlns:p14="http://schemas.microsoft.com/office/powerpoint/2010/main" val="24434945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6002E44-C1B3-423B-9060-301CCC5A6E99}"/>
              </a:ext>
            </a:extLst>
          </p:cNvPr>
          <p:cNvSpPr>
            <a:spLocks noGrp="1"/>
          </p:cNvSpPr>
          <p:nvPr>
            <p:ph type="sldNum" sz="quarter" idx="12"/>
          </p:nvPr>
        </p:nvSpPr>
        <p:spPr/>
        <p:txBody>
          <a:bodyPr/>
          <a:lstStyle/>
          <a:p>
            <a:fld id="{3A98EE3D-8CD1-4C3F-BD1C-C98C9596463C}" type="slidenum">
              <a:rPr lang="en-US" smtClean="0"/>
              <a:t>10</a:t>
            </a:fld>
            <a:endParaRPr lang="en-US" dirty="0"/>
          </a:p>
        </p:txBody>
      </p:sp>
      <p:graphicFrame>
        <p:nvGraphicFramePr>
          <p:cNvPr id="3" name="Table 2">
            <a:extLst>
              <a:ext uri="{FF2B5EF4-FFF2-40B4-BE49-F238E27FC236}">
                <a16:creationId xmlns:a16="http://schemas.microsoft.com/office/drawing/2014/main" id="{D2AC2DF2-6481-4C80-98D5-7563B3D3175A}"/>
              </a:ext>
            </a:extLst>
          </p:cNvPr>
          <p:cNvGraphicFramePr>
            <a:graphicFrameLocks noGrp="1"/>
          </p:cNvGraphicFramePr>
          <p:nvPr>
            <p:extLst>
              <p:ext uri="{D42A27DB-BD31-4B8C-83A1-F6EECF244321}">
                <p14:modId xmlns:p14="http://schemas.microsoft.com/office/powerpoint/2010/main" val="220596386"/>
              </p:ext>
            </p:extLst>
          </p:nvPr>
        </p:nvGraphicFramePr>
        <p:xfrm>
          <a:off x="1068255" y="2584785"/>
          <a:ext cx="5972452" cy="2206910"/>
        </p:xfrm>
        <a:graphic>
          <a:graphicData uri="http://schemas.openxmlformats.org/drawingml/2006/table">
            <a:tbl>
              <a:tblPr>
                <a:tableStyleId>{F5AB1C69-6EDB-4FF4-983F-18BD219EF322}</a:tableStyleId>
              </a:tblPr>
              <a:tblGrid>
                <a:gridCol w="1493113">
                  <a:extLst>
                    <a:ext uri="{9D8B030D-6E8A-4147-A177-3AD203B41FA5}">
                      <a16:colId xmlns:a16="http://schemas.microsoft.com/office/drawing/2014/main" val="4193412613"/>
                    </a:ext>
                  </a:extLst>
                </a:gridCol>
                <a:gridCol w="1493113">
                  <a:extLst>
                    <a:ext uri="{9D8B030D-6E8A-4147-A177-3AD203B41FA5}">
                      <a16:colId xmlns:a16="http://schemas.microsoft.com/office/drawing/2014/main" val="3753283287"/>
                    </a:ext>
                  </a:extLst>
                </a:gridCol>
                <a:gridCol w="1493113">
                  <a:extLst>
                    <a:ext uri="{9D8B030D-6E8A-4147-A177-3AD203B41FA5}">
                      <a16:colId xmlns:a16="http://schemas.microsoft.com/office/drawing/2014/main" val="2324383917"/>
                    </a:ext>
                  </a:extLst>
                </a:gridCol>
                <a:gridCol w="1493113">
                  <a:extLst>
                    <a:ext uri="{9D8B030D-6E8A-4147-A177-3AD203B41FA5}">
                      <a16:colId xmlns:a16="http://schemas.microsoft.com/office/drawing/2014/main" val="3997571242"/>
                    </a:ext>
                  </a:extLst>
                </a:gridCol>
              </a:tblGrid>
              <a:tr h="479426">
                <a:tc>
                  <a:txBody>
                    <a:bodyPr/>
                    <a:lstStyle/>
                    <a:p>
                      <a:pPr algn="ctr">
                        <a:lnSpc>
                          <a:spcPct val="115000"/>
                        </a:lnSpc>
                      </a:pPr>
                      <a:r>
                        <a:rPr lang="en-IN" sz="1600" dirty="0">
                          <a:solidFill>
                            <a:schemeClr val="bg1"/>
                          </a:solidFill>
                          <a:effectLst/>
                          <a:latin typeface="Times New Roman" panose="02020603050405020304" pitchFamily="18" charset="0"/>
                          <a:cs typeface="Times New Roman" panose="02020603050405020304" pitchFamily="18" charset="0"/>
                        </a:rPr>
                        <a:t> Themes</a:t>
                      </a:r>
                      <a:endParaRPr lang="en-IN" sz="14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63500" marR="63500" marT="63500" marB="63500">
                    <a:lnL w="12700" cap="flat" cmpd="sng" algn="ctr">
                      <a:solidFill>
                        <a:schemeClr val="tx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tc>
                  <a:txBody>
                    <a:bodyPr/>
                    <a:lstStyle/>
                    <a:p>
                      <a:pPr algn="ctr">
                        <a:lnSpc>
                          <a:spcPct val="115000"/>
                        </a:lnSpc>
                      </a:pPr>
                      <a:r>
                        <a:rPr lang="en-IN" sz="1600" dirty="0">
                          <a:solidFill>
                            <a:schemeClr val="bg1"/>
                          </a:solidFill>
                          <a:effectLst/>
                          <a:latin typeface="Times New Roman" panose="02020603050405020304" pitchFamily="18" charset="0"/>
                          <a:cs typeface="Times New Roman" panose="02020603050405020304" pitchFamily="18" charset="0"/>
                        </a:rPr>
                        <a:t>Description</a:t>
                      </a:r>
                      <a:endParaRPr lang="en-IN" sz="14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63500" marR="63500" marT="63500" marB="635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tc>
                  <a:txBody>
                    <a:bodyPr/>
                    <a:lstStyle/>
                    <a:p>
                      <a:pPr algn="ctr">
                        <a:lnSpc>
                          <a:spcPct val="115000"/>
                        </a:lnSpc>
                      </a:pPr>
                      <a:r>
                        <a:rPr lang="en-IN" sz="1600" dirty="0">
                          <a:solidFill>
                            <a:schemeClr val="bg1"/>
                          </a:solidFill>
                          <a:effectLst/>
                          <a:latin typeface="Times New Roman" panose="02020603050405020304" pitchFamily="18" charset="0"/>
                          <a:cs typeface="Times New Roman" panose="02020603050405020304" pitchFamily="18" charset="0"/>
                        </a:rPr>
                        <a:t>Sub-themes</a:t>
                      </a:r>
                      <a:endParaRPr lang="en-IN" sz="14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63500" marR="63500" marT="63500" marB="635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tc>
                  <a:txBody>
                    <a:bodyPr/>
                    <a:lstStyle/>
                    <a:p>
                      <a:pPr algn="ctr">
                        <a:lnSpc>
                          <a:spcPct val="115000"/>
                        </a:lnSpc>
                      </a:pPr>
                      <a:r>
                        <a:rPr lang="en-IN" sz="1600" dirty="0">
                          <a:solidFill>
                            <a:schemeClr val="bg1"/>
                          </a:solidFill>
                          <a:effectLst/>
                          <a:latin typeface="Times New Roman" panose="02020603050405020304" pitchFamily="18" charset="0"/>
                          <a:cs typeface="Times New Roman" panose="02020603050405020304" pitchFamily="18" charset="0"/>
                        </a:rPr>
                        <a:t>Statement</a:t>
                      </a:r>
                      <a:endParaRPr lang="en-IN" sz="1400" dirty="0">
                        <a:solidFill>
                          <a:schemeClr val="bg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63500" marR="63500" marT="63500" marB="63500">
                    <a:lnL w="12700" cap="flat" cmpd="sng" algn="ctr">
                      <a:solidFill>
                        <a:schemeClr val="bg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extLst>
                  <a:ext uri="{0D108BD9-81ED-4DB2-BD59-A6C34878D82A}">
                    <a16:rowId xmlns:a16="http://schemas.microsoft.com/office/drawing/2014/main" val="2197014320"/>
                  </a:ext>
                </a:extLst>
              </a:tr>
              <a:tr h="575828">
                <a:tc>
                  <a:txBody>
                    <a:bodyPr/>
                    <a:lstStyle/>
                    <a:p>
                      <a:pPr>
                        <a:lnSpc>
                          <a:spcPct val="115000"/>
                        </a:lnSpc>
                      </a:pPr>
                      <a:r>
                        <a:rPr lang="en-IN" sz="1200" dirty="0">
                          <a:solidFill>
                            <a:schemeClr val="bg1"/>
                          </a:solidFill>
                          <a:effectLst/>
                        </a:rPr>
                        <a:t> </a:t>
                      </a:r>
                      <a:endParaRPr lang="en-IN" sz="1100" dirty="0">
                        <a:solidFill>
                          <a:schemeClr val="bg1"/>
                        </a:solidFill>
                        <a:effectLst/>
                        <a:latin typeface="Arial" panose="020B0604020202020204" pitchFamily="34" charset="0"/>
                        <a:ea typeface="Arial" panose="020B0604020202020204" pitchFamily="34" charset="0"/>
                      </a:endParaRPr>
                    </a:p>
                  </a:txBody>
                  <a:tcPr marL="63500" marR="63500" marT="63500" marB="63500">
                    <a:lnL w="12700" cap="flat" cmpd="sng" algn="ctr">
                      <a:solidFill>
                        <a:schemeClr val="tx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tc>
                  <a:txBody>
                    <a:bodyPr/>
                    <a:lstStyle/>
                    <a:p>
                      <a:pPr>
                        <a:lnSpc>
                          <a:spcPct val="115000"/>
                        </a:lnSpc>
                      </a:pPr>
                      <a:r>
                        <a:rPr lang="en-IN" sz="1200" dirty="0">
                          <a:solidFill>
                            <a:schemeClr val="bg1"/>
                          </a:solidFill>
                          <a:effectLst/>
                        </a:rPr>
                        <a:t> </a:t>
                      </a:r>
                      <a:endParaRPr lang="en-IN" sz="1100" dirty="0">
                        <a:solidFill>
                          <a:schemeClr val="bg1"/>
                        </a:solidFill>
                        <a:effectLst/>
                        <a:latin typeface="Arial" panose="020B0604020202020204" pitchFamily="34" charset="0"/>
                        <a:ea typeface="Arial" panose="020B0604020202020204" pitchFamily="34" charset="0"/>
                      </a:endParaRPr>
                    </a:p>
                  </a:txBody>
                  <a:tcPr marL="63500" marR="63500" marT="63500" marB="635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tc>
                  <a:txBody>
                    <a:bodyPr/>
                    <a:lstStyle/>
                    <a:p>
                      <a:pPr>
                        <a:lnSpc>
                          <a:spcPct val="115000"/>
                        </a:lnSpc>
                      </a:pPr>
                      <a:r>
                        <a:rPr lang="en-IN" sz="1200" dirty="0">
                          <a:solidFill>
                            <a:schemeClr val="bg1"/>
                          </a:solidFill>
                          <a:effectLst/>
                        </a:rPr>
                        <a:t> </a:t>
                      </a:r>
                      <a:endParaRPr lang="en-IN" sz="1100" dirty="0">
                        <a:solidFill>
                          <a:schemeClr val="bg1"/>
                        </a:solidFill>
                        <a:effectLst/>
                        <a:latin typeface="Arial" panose="020B0604020202020204" pitchFamily="34" charset="0"/>
                        <a:ea typeface="Arial" panose="020B0604020202020204" pitchFamily="34" charset="0"/>
                      </a:endParaRPr>
                    </a:p>
                  </a:txBody>
                  <a:tcPr marL="63500" marR="63500" marT="63500" marB="635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tc>
                  <a:txBody>
                    <a:bodyPr/>
                    <a:lstStyle/>
                    <a:p>
                      <a:pPr>
                        <a:lnSpc>
                          <a:spcPct val="115000"/>
                        </a:lnSpc>
                      </a:pPr>
                      <a:r>
                        <a:rPr lang="en-IN" sz="1200" dirty="0">
                          <a:solidFill>
                            <a:schemeClr val="bg1"/>
                          </a:solidFill>
                          <a:effectLst/>
                        </a:rPr>
                        <a:t> </a:t>
                      </a:r>
                      <a:endParaRPr lang="en-IN" sz="1100" dirty="0">
                        <a:solidFill>
                          <a:schemeClr val="bg1"/>
                        </a:solidFill>
                        <a:effectLst/>
                        <a:latin typeface="Arial" panose="020B0604020202020204" pitchFamily="34" charset="0"/>
                        <a:ea typeface="Arial" panose="020B0604020202020204" pitchFamily="34" charset="0"/>
                      </a:endParaRPr>
                    </a:p>
                  </a:txBody>
                  <a:tcPr marL="63500" marR="63500" marT="63500" marB="63500">
                    <a:lnL w="12700" cap="flat" cmpd="sng" algn="ctr">
                      <a:solidFill>
                        <a:schemeClr val="bg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extLst>
                  <a:ext uri="{0D108BD9-81ED-4DB2-BD59-A6C34878D82A}">
                    <a16:rowId xmlns:a16="http://schemas.microsoft.com/office/drawing/2014/main" val="3605805717"/>
                  </a:ext>
                </a:extLst>
              </a:tr>
              <a:tr h="575828">
                <a:tc>
                  <a:txBody>
                    <a:bodyPr/>
                    <a:lstStyle/>
                    <a:p>
                      <a:pPr>
                        <a:lnSpc>
                          <a:spcPct val="115000"/>
                        </a:lnSpc>
                      </a:pPr>
                      <a:r>
                        <a:rPr lang="en-IN" sz="1200" dirty="0">
                          <a:solidFill>
                            <a:schemeClr val="bg1"/>
                          </a:solidFill>
                          <a:effectLst/>
                        </a:rPr>
                        <a:t> </a:t>
                      </a:r>
                      <a:endParaRPr lang="en-IN" sz="1100" dirty="0">
                        <a:solidFill>
                          <a:schemeClr val="bg1"/>
                        </a:solidFill>
                        <a:effectLst/>
                        <a:latin typeface="Arial" panose="020B0604020202020204" pitchFamily="34" charset="0"/>
                        <a:ea typeface="Arial" panose="020B0604020202020204" pitchFamily="34" charset="0"/>
                      </a:endParaRPr>
                    </a:p>
                  </a:txBody>
                  <a:tcPr marL="63500" marR="63500" marT="63500" marB="63500">
                    <a:lnL w="12700" cap="flat" cmpd="sng" algn="ctr">
                      <a:solidFill>
                        <a:schemeClr val="tx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tc>
                  <a:txBody>
                    <a:bodyPr/>
                    <a:lstStyle/>
                    <a:p>
                      <a:pPr>
                        <a:lnSpc>
                          <a:spcPct val="115000"/>
                        </a:lnSpc>
                      </a:pPr>
                      <a:r>
                        <a:rPr lang="en-IN" sz="1200" dirty="0">
                          <a:solidFill>
                            <a:schemeClr val="bg1"/>
                          </a:solidFill>
                          <a:effectLst/>
                        </a:rPr>
                        <a:t> </a:t>
                      </a:r>
                      <a:endParaRPr lang="en-IN" sz="1100" dirty="0">
                        <a:solidFill>
                          <a:schemeClr val="bg1"/>
                        </a:solidFill>
                        <a:effectLst/>
                        <a:latin typeface="Arial" panose="020B0604020202020204" pitchFamily="34" charset="0"/>
                        <a:ea typeface="Arial" panose="020B0604020202020204" pitchFamily="34" charset="0"/>
                      </a:endParaRPr>
                    </a:p>
                  </a:txBody>
                  <a:tcPr marL="63500" marR="63500" marT="63500" marB="635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tc>
                  <a:txBody>
                    <a:bodyPr/>
                    <a:lstStyle/>
                    <a:p>
                      <a:pPr>
                        <a:lnSpc>
                          <a:spcPct val="115000"/>
                        </a:lnSpc>
                      </a:pPr>
                      <a:r>
                        <a:rPr lang="en-IN" sz="1200" dirty="0">
                          <a:solidFill>
                            <a:schemeClr val="bg1"/>
                          </a:solidFill>
                          <a:effectLst/>
                        </a:rPr>
                        <a:t> </a:t>
                      </a:r>
                      <a:endParaRPr lang="en-IN" sz="1100" dirty="0">
                        <a:solidFill>
                          <a:schemeClr val="bg1"/>
                        </a:solidFill>
                        <a:effectLst/>
                        <a:latin typeface="Arial" panose="020B0604020202020204" pitchFamily="34" charset="0"/>
                        <a:ea typeface="Arial" panose="020B0604020202020204" pitchFamily="34" charset="0"/>
                      </a:endParaRPr>
                    </a:p>
                  </a:txBody>
                  <a:tcPr marL="63500" marR="63500" marT="63500" marB="635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tc>
                  <a:txBody>
                    <a:bodyPr/>
                    <a:lstStyle/>
                    <a:p>
                      <a:pPr>
                        <a:lnSpc>
                          <a:spcPct val="115000"/>
                        </a:lnSpc>
                      </a:pPr>
                      <a:r>
                        <a:rPr lang="en-IN" sz="1200" dirty="0">
                          <a:solidFill>
                            <a:schemeClr val="bg1"/>
                          </a:solidFill>
                          <a:effectLst/>
                        </a:rPr>
                        <a:t> </a:t>
                      </a:r>
                      <a:endParaRPr lang="en-IN" sz="1100" dirty="0">
                        <a:solidFill>
                          <a:schemeClr val="bg1"/>
                        </a:solidFill>
                        <a:effectLst/>
                        <a:latin typeface="Arial" panose="020B0604020202020204" pitchFamily="34" charset="0"/>
                        <a:ea typeface="Arial" panose="020B0604020202020204" pitchFamily="34" charset="0"/>
                      </a:endParaRPr>
                    </a:p>
                  </a:txBody>
                  <a:tcPr marL="63500" marR="63500" marT="63500" marB="63500">
                    <a:lnL w="12700" cap="flat" cmpd="sng" algn="ctr">
                      <a:solidFill>
                        <a:schemeClr val="bg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extLst>
                  <a:ext uri="{0D108BD9-81ED-4DB2-BD59-A6C34878D82A}">
                    <a16:rowId xmlns:a16="http://schemas.microsoft.com/office/drawing/2014/main" val="3837709652"/>
                  </a:ext>
                </a:extLst>
              </a:tr>
              <a:tr h="575828">
                <a:tc>
                  <a:txBody>
                    <a:bodyPr/>
                    <a:lstStyle/>
                    <a:p>
                      <a:pPr>
                        <a:lnSpc>
                          <a:spcPct val="115000"/>
                        </a:lnSpc>
                      </a:pPr>
                      <a:r>
                        <a:rPr lang="en-IN" sz="1200" dirty="0">
                          <a:solidFill>
                            <a:schemeClr val="bg1"/>
                          </a:solidFill>
                          <a:effectLst/>
                        </a:rPr>
                        <a:t> </a:t>
                      </a:r>
                      <a:endParaRPr lang="en-IN" sz="1100" dirty="0">
                        <a:solidFill>
                          <a:schemeClr val="bg1"/>
                        </a:solidFill>
                        <a:effectLst/>
                        <a:latin typeface="Arial" panose="020B0604020202020204" pitchFamily="34" charset="0"/>
                        <a:ea typeface="Arial" panose="020B0604020202020204" pitchFamily="34" charset="0"/>
                      </a:endParaRPr>
                    </a:p>
                  </a:txBody>
                  <a:tcPr marL="63500" marR="63500" marT="63500" marB="63500">
                    <a:lnL w="12700" cap="flat" cmpd="sng" algn="ctr">
                      <a:solidFill>
                        <a:schemeClr val="tx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tc>
                  <a:txBody>
                    <a:bodyPr/>
                    <a:lstStyle/>
                    <a:p>
                      <a:pPr>
                        <a:lnSpc>
                          <a:spcPct val="115000"/>
                        </a:lnSpc>
                      </a:pPr>
                      <a:r>
                        <a:rPr lang="en-IN" sz="1200" dirty="0">
                          <a:solidFill>
                            <a:schemeClr val="bg1"/>
                          </a:solidFill>
                          <a:effectLst/>
                        </a:rPr>
                        <a:t> </a:t>
                      </a:r>
                      <a:endParaRPr lang="en-IN" sz="1100" dirty="0">
                        <a:solidFill>
                          <a:schemeClr val="bg1"/>
                        </a:solidFill>
                        <a:effectLst/>
                        <a:latin typeface="Arial" panose="020B0604020202020204" pitchFamily="34" charset="0"/>
                        <a:ea typeface="Arial" panose="020B0604020202020204" pitchFamily="34" charset="0"/>
                      </a:endParaRPr>
                    </a:p>
                  </a:txBody>
                  <a:tcPr marL="63500" marR="63500" marT="63500" marB="635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tc>
                  <a:txBody>
                    <a:bodyPr/>
                    <a:lstStyle/>
                    <a:p>
                      <a:pPr>
                        <a:lnSpc>
                          <a:spcPct val="115000"/>
                        </a:lnSpc>
                      </a:pPr>
                      <a:r>
                        <a:rPr lang="en-IN" sz="1200" dirty="0">
                          <a:solidFill>
                            <a:schemeClr val="bg1"/>
                          </a:solidFill>
                          <a:effectLst/>
                        </a:rPr>
                        <a:t> </a:t>
                      </a:r>
                      <a:endParaRPr lang="en-IN" sz="1100" dirty="0">
                        <a:solidFill>
                          <a:schemeClr val="bg1"/>
                        </a:solidFill>
                        <a:effectLst/>
                        <a:latin typeface="Arial" panose="020B0604020202020204" pitchFamily="34" charset="0"/>
                        <a:ea typeface="Arial" panose="020B0604020202020204" pitchFamily="34" charset="0"/>
                      </a:endParaRPr>
                    </a:p>
                  </a:txBody>
                  <a:tcPr marL="63500" marR="63500" marT="63500" marB="63500">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tc>
                  <a:txBody>
                    <a:bodyPr/>
                    <a:lstStyle/>
                    <a:p>
                      <a:pPr>
                        <a:lnSpc>
                          <a:spcPct val="115000"/>
                        </a:lnSpc>
                      </a:pPr>
                      <a:r>
                        <a:rPr lang="en-IN" sz="1200" dirty="0">
                          <a:solidFill>
                            <a:schemeClr val="bg1"/>
                          </a:solidFill>
                          <a:effectLst/>
                        </a:rPr>
                        <a:t> </a:t>
                      </a:r>
                      <a:endParaRPr lang="en-IN" sz="1100" dirty="0">
                        <a:solidFill>
                          <a:schemeClr val="bg1"/>
                        </a:solidFill>
                        <a:effectLst/>
                        <a:latin typeface="Arial" panose="020B0604020202020204" pitchFamily="34" charset="0"/>
                        <a:ea typeface="Arial" panose="020B0604020202020204" pitchFamily="34" charset="0"/>
                      </a:endParaRPr>
                    </a:p>
                  </a:txBody>
                  <a:tcPr marL="63500" marR="63500" marT="63500" marB="63500">
                    <a:lnL w="12700" cap="flat" cmpd="sng" algn="ctr">
                      <a:solidFill>
                        <a:schemeClr val="bg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75000"/>
                        <a:lumOff val="25000"/>
                      </a:schemeClr>
                    </a:solidFill>
                  </a:tcPr>
                </a:tc>
                <a:extLst>
                  <a:ext uri="{0D108BD9-81ED-4DB2-BD59-A6C34878D82A}">
                    <a16:rowId xmlns:a16="http://schemas.microsoft.com/office/drawing/2014/main" val="2863496030"/>
                  </a:ext>
                </a:extLst>
              </a:tr>
            </a:tbl>
          </a:graphicData>
        </a:graphic>
      </p:graphicFrame>
      <p:sp>
        <p:nvSpPr>
          <p:cNvPr id="5" name="TextBox 4">
            <a:extLst>
              <a:ext uri="{FF2B5EF4-FFF2-40B4-BE49-F238E27FC236}">
                <a16:creationId xmlns:a16="http://schemas.microsoft.com/office/drawing/2014/main" id="{5803230C-BC26-4397-A250-B37488993757}"/>
              </a:ext>
            </a:extLst>
          </p:cNvPr>
          <p:cNvSpPr txBox="1"/>
          <p:nvPr/>
        </p:nvSpPr>
        <p:spPr>
          <a:xfrm>
            <a:off x="1068255" y="1163615"/>
            <a:ext cx="5972452" cy="873252"/>
          </a:xfrm>
          <a:prstGeom prst="rect">
            <a:avLst/>
          </a:prstGeom>
          <a:noFill/>
        </p:spPr>
        <p:txBody>
          <a:bodyPr wrap="square">
            <a:spAutoFit/>
          </a:bodyPr>
          <a:lstStyle/>
          <a:p>
            <a:pPr algn="just">
              <a:lnSpc>
                <a:spcPct val="150000"/>
              </a:lnSpc>
              <a:spcBef>
                <a:spcPts val="600"/>
              </a:spcBef>
            </a:pPr>
            <a:r>
              <a:rPr lang="en-IN" sz="1800" dirty="0">
                <a:effectLst/>
                <a:latin typeface="Times New Roman" panose="02020603050405020304" pitchFamily="18" charset="0"/>
                <a:ea typeface="Times New Roman" panose="02020603050405020304" pitchFamily="18" charset="0"/>
              </a:rPr>
              <a:t>Table 1: This table showed the format of the initial version of the codebook.</a:t>
            </a:r>
            <a:endParaRPr lang="en-IN" sz="1600" dirty="0">
              <a:effectLst/>
              <a:latin typeface="Arial" panose="020B0604020202020204" pitchFamily="34" charset="0"/>
              <a:ea typeface="Arial" panose="020B0604020202020204" pitchFamily="34" charset="0"/>
            </a:endParaRPr>
          </a:p>
        </p:txBody>
      </p:sp>
      <p:pic>
        <p:nvPicPr>
          <p:cNvPr id="7" name="Picture 6">
            <a:extLst>
              <a:ext uri="{FF2B5EF4-FFF2-40B4-BE49-F238E27FC236}">
                <a16:creationId xmlns:a16="http://schemas.microsoft.com/office/drawing/2014/main" id="{3414ACB1-5ED6-4DA0-889E-16C419A8F3E0}"/>
              </a:ext>
            </a:extLst>
          </p:cNvPr>
          <p:cNvPicPr>
            <a:picLocks noChangeAspect="1"/>
          </p:cNvPicPr>
          <p:nvPr/>
        </p:nvPicPr>
        <p:blipFill rotWithShape="1">
          <a:blip r:embed="rId2"/>
          <a:srcRect l="4851" b="3521"/>
          <a:stretch/>
        </p:blipFill>
        <p:spPr>
          <a:xfrm>
            <a:off x="7591425" y="0"/>
            <a:ext cx="4600575" cy="6446837"/>
          </a:xfrm>
          <a:prstGeom prst="rect">
            <a:avLst/>
          </a:prstGeom>
        </p:spPr>
      </p:pic>
    </p:spTree>
    <p:extLst>
      <p:ext uri="{BB962C8B-B14F-4D97-AF65-F5344CB8AC3E}">
        <p14:creationId xmlns:p14="http://schemas.microsoft.com/office/powerpoint/2010/main" val="40851959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56FDCBB-D9A9-4661-870F-F51EB66923DB}"/>
              </a:ext>
            </a:extLst>
          </p:cNvPr>
          <p:cNvSpPr>
            <a:spLocks noGrp="1"/>
          </p:cNvSpPr>
          <p:nvPr>
            <p:ph type="sldNum" sz="quarter" idx="12"/>
          </p:nvPr>
        </p:nvSpPr>
        <p:spPr/>
        <p:txBody>
          <a:bodyPr/>
          <a:lstStyle/>
          <a:p>
            <a:fld id="{3A98EE3D-8CD1-4C3F-BD1C-C98C9596463C}" type="slidenum">
              <a:rPr lang="en-US" smtClean="0">
                <a:latin typeface="Times New Roman" panose="02020603050405020304" pitchFamily="18" charset="0"/>
                <a:cs typeface="Times New Roman" panose="02020603050405020304" pitchFamily="18" charset="0"/>
              </a:rPr>
              <a:t>11</a:t>
            </a:fld>
            <a:endParaRPr lang="en-US"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68C3ADEE-C761-4D04-AB99-892D581E1165}"/>
              </a:ext>
            </a:extLst>
          </p:cNvPr>
          <p:cNvSpPr/>
          <p:nvPr/>
        </p:nvSpPr>
        <p:spPr>
          <a:xfrm>
            <a:off x="654424" y="219856"/>
            <a:ext cx="7153835" cy="830997"/>
          </a:xfrm>
          <a:prstGeom prst="rect">
            <a:avLst/>
          </a:prstGeom>
        </p:spPr>
        <p:txBody>
          <a:bodyPr wrap="square">
            <a:spAutoFit/>
          </a:bodyPr>
          <a:lstStyle/>
          <a:p>
            <a:r>
              <a:rPr lang="en-US" sz="2400" b="1" dirty="0">
                <a:latin typeface="Times New Roman" panose="02020603050405020304" pitchFamily="18" charset="0"/>
                <a:cs typeface="Times New Roman" panose="02020603050405020304" pitchFamily="18" charset="0"/>
              </a:rPr>
              <a:t>Detailed Analysis of Key Tweets Extracted Using Search Strategy 2</a:t>
            </a:r>
            <a:endParaRPr lang="en-US" sz="2400"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62B983D7-F4D5-495F-BE25-C225A50E05DB}"/>
              </a:ext>
            </a:extLst>
          </p:cNvPr>
          <p:cNvSpPr/>
          <p:nvPr/>
        </p:nvSpPr>
        <p:spPr>
          <a:xfrm>
            <a:off x="932330" y="2188252"/>
            <a:ext cx="5387788" cy="830997"/>
          </a:xfrm>
          <a:prstGeom prst="rect">
            <a:avLst/>
          </a:prstGeom>
        </p:spPr>
        <p:txBody>
          <a:bodyPr wrap="square">
            <a:spAutoFit/>
          </a:bodyPr>
          <a:lstStyle/>
          <a:p>
            <a:r>
              <a:rPr lang="en-US" sz="1600" dirty="0">
                <a:latin typeface="Times New Roman" panose="02020603050405020304" pitchFamily="18" charset="0"/>
                <a:cs typeface="Times New Roman" panose="02020603050405020304" pitchFamily="18" charset="0"/>
              </a:rPr>
              <a:t>For the data obtained from Search Strategy 2, we conducted a detailed, in-depth analysis to understand the discussion around, context, and dissemination of the tweet.</a:t>
            </a:r>
            <a:endParaRPr lang="en-US" sz="1600" b="0" i="0" dirty="0">
              <a:effectLst/>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B2CE3C8A-02F1-44B2-95C1-FCF36466E008}"/>
              </a:ext>
            </a:extLst>
          </p:cNvPr>
          <p:cNvSpPr/>
          <p:nvPr/>
        </p:nvSpPr>
        <p:spPr>
          <a:xfrm>
            <a:off x="477340" y="1753164"/>
            <a:ext cx="5818094" cy="369332"/>
          </a:xfrm>
          <a:prstGeom prst="rect">
            <a:avLst/>
          </a:prstGeom>
        </p:spPr>
        <p:txBody>
          <a:bodyPr wrap="square">
            <a:spAutoFit/>
          </a:bodyPr>
          <a:lstStyle/>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Identified themes for all tweets from Search Strategy 1</a:t>
            </a:r>
            <a:endParaRPr lang="en-US"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2A815C1F-2BB7-497F-8384-5973CCC3D096}"/>
              </a:ext>
            </a:extLst>
          </p:cNvPr>
          <p:cNvSpPr/>
          <p:nvPr/>
        </p:nvSpPr>
        <p:spPr>
          <a:xfrm>
            <a:off x="406808" y="3162954"/>
            <a:ext cx="3179075" cy="369332"/>
          </a:xfrm>
          <a:prstGeom prst="rect">
            <a:avLst/>
          </a:prstGeom>
        </p:spPr>
        <p:txBody>
          <a:bodyPr wrap="none">
            <a:spAutoFit/>
          </a:bodyPr>
          <a:lstStyle/>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Classified tweets into types</a:t>
            </a:r>
            <a:r>
              <a:rPr lang="en-US" b="1" dirty="0">
                <a:solidFill>
                  <a:srgbClr val="FFFFFF"/>
                </a:solidFill>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id="{3660419F-4B0D-4E5D-A14A-13C41C2336B1}"/>
              </a:ext>
            </a:extLst>
          </p:cNvPr>
          <p:cNvSpPr/>
          <p:nvPr/>
        </p:nvSpPr>
        <p:spPr>
          <a:xfrm>
            <a:off x="932330" y="3592875"/>
            <a:ext cx="5307106" cy="584775"/>
          </a:xfrm>
          <a:prstGeom prst="rect">
            <a:avLst/>
          </a:prstGeom>
        </p:spPr>
        <p:txBody>
          <a:bodyPr wrap="square">
            <a:spAutoFit/>
          </a:bodyPr>
          <a:lstStyle/>
          <a:p>
            <a:r>
              <a:rPr lang="en-US" sz="1600" dirty="0">
                <a:latin typeface="Times New Roman" panose="02020603050405020304" pitchFamily="18" charset="0"/>
                <a:cs typeface="Times New Roman" panose="02020603050405020304" pitchFamily="18" charset="0"/>
              </a:rPr>
              <a:t>We classified the tweets into types: tweet, retweet, reply, quote tweet.</a:t>
            </a:r>
            <a:endParaRPr lang="en-US" sz="1600" b="0" i="0" dirty="0">
              <a:effectLst/>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7771E873-C9F9-453E-A708-533359E3B8DC}"/>
              </a:ext>
            </a:extLst>
          </p:cNvPr>
          <p:cNvSpPr/>
          <p:nvPr/>
        </p:nvSpPr>
        <p:spPr>
          <a:xfrm>
            <a:off x="477340" y="4318083"/>
            <a:ext cx="3108543" cy="369332"/>
          </a:xfrm>
          <a:prstGeom prst="rect">
            <a:avLst/>
          </a:prstGeom>
        </p:spPr>
        <p:txBody>
          <a:bodyPr wrap="none">
            <a:spAutoFit/>
          </a:bodyPr>
          <a:lstStyle/>
          <a:p>
            <a:pPr marL="285750" indent="-285750">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Examined various metrics</a:t>
            </a:r>
            <a:r>
              <a:rPr lang="en-US" b="1" dirty="0">
                <a:solidFill>
                  <a:srgbClr val="FFFFFF"/>
                </a:solidFill>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sp>
        <p:nvSpPr>
          <p:cNvPr id="9" name="Rectangle 8">
            <a:extLst>
              <a:ext uri="{FF2B5EF4-FFF2-40B4-BE49-F238E27FC236}">
                <a16:creationId xmlns:a16="http://schemas.microsoft.com/office/drawing/2014/main" id="{7CE6FAAD-CCBC-4422-B626-20273A831394}"/>
              </a:ext>
            </a:extLst>
          </p:cNvPr>
          <p:cNvSpPr/>
          <p:nvPr/>
        </p:nvSpPr>
        <p:spPr>
          <a:xfrm>
            <a:off x="932330" y="4808593"/>
            <a:ext cx="5307106" cy="830997"/>
          </a:xfrm>
          <a:prstGeom prst="rect">
            <a:avLst/>
          </a:prstGeom>
        </p:spPr>
        <p:txBody>
          <a:bodyPr wrap="square">
            <a:spAutoFit/>
          </a:bodyPr>
          <a:lstStyle/>
          <a:p>
            <a:r>
              <a:rPr lang="en-US" sz="1600" dirty="0">
                <a:latin typeface="Times New Roman" panose="02020603050405020304" pitchFamily="18" charset="0"/>
                <a:cs typeface="Times New Roman" panose="02020603050405020304" pitchFamily="18" charset="0"/>
              </a:rPr>
              <a:t>We examined metrics associated with the primary tweet including likes, comments, retweets, quote, views, and any attached documents.</a:t>
            </a:r>
            <a:endParaRPr lang="en-US" sz="1600" b="0" i="0" dirty="0">
              <a:effectLst/>
              <a:latin typeface="Times New Roman" panose="02020603050405020304" pitchFamily="18" charset="0"/>
              <a:cs typeface="Times New Roman" panose="02020603050405020304" pitchFamily="18" charset="0"/>
            </a:endParaRPr>
          </a:p>
        </p:txBody>
      </p:sp>
      <p:grpSp>
        <p:nvGrpSpPr>
          <p:cNvPr id="11" name="Group 10">
            <a:extLst>
              <a:ext uri="{FF2B5EF4-FFF2-40B4-BE49-F238E27FC236}">
                <a16:creationId xmlns:a16="http://schemas.microsoft.com/office/drawing/2014/main" id="{E9624A02-98B7-4B68-9235-6F7F23F0F4CD}"/>
              </a:ext>
            </a:extLst>
          </p:cNvPr>
          <p:cNvGrpSpPr/>
          <p:nvPr/>
        </p:nvGrpSpPr>
        <p:grpSpPr>
          <a:xfrm>
            <a:off x="6705599" y="917647"/>
            <a:ext cx="5279247" cy="5330475"/>
            <a:chOff x="660654" y="198043"/>
            <a:chExt cx="5502402" cy="5626763"/>
          </a:xfrm>
        </p:grpSpPr>
        <p:pic>
          <p:nvPicPr>
            <p:cNvPr id="12" name="Picture 11">
              <a:extLst>
                <a:ext uri="{FF2B5EF4-FFF2-40B4-BE49-F238E27FC236}">
                  <a16:creationId xmlns:a16="http://schemas.microsoft.com/office/drawing/2014/main" id="{0337D99D-2850-4F91-B6A9-C0EF246CD4EC}"/>
                </a:ext>
              </a:extLst>
            </p:cNvPr>
            <p:cNvPicPr>
              <a:picLocks noChangeAspect="1"/>
            </p:cNvPicPr>
            <p:nvPr/>
          </p:nvPicPr>
          <p:blipFill>
            <a:blip r:embed="rId2"/>
            <a:stretch>
              <a:fillRect/>
            </a:stretch>
          </p:blipFill>
          <p:spPr>
            <a:xfrm>
              <a:off x="846835" y="198043"/>
              <a:ext cx="4750375" cy="4706684"/>
            </a:xfrm>
            <a:prstGeom prst="rect">
              <a:avLst/>
            </a:prstGeom>
          </p:spPr>
        </p:pic>
        <p:sp>
          <p:nvSpPr>
            <p:cNvPr id="13" name="TextBox 12">
              <a:extLst>
                <a:ext uri="{FF2B5EF4-FFF2-40B4-BE49-F238E27FC236}">
                  <a16:creationId xmlns:a16="http://schemas.microsoft.com/office/drawing/2014/main" id="{BD0B3451-B968-4191-8866-8A4C59B6547D}"/>
                </a:ext>
              </a:extLst>
            </p:cNvPr>
            <p:cNvSpPr txBox="1"/>
            <p:nvPr/>
          </p:nvSpPr>
          <p:spPr>
            <a:xfrm>
              <a:off x="660654" y="4993809"/>
              <a:ext cx="5502402" cy="830997"/>
            </a:xfrm>
            <a:prstGeom prst="rect">
              <a:avLst/>
            </a:prstGeom>
            <a:noFill/>
          </p:spPr>
          <p:txBody>
            <a:bodyPr wrap="square">
              <a:spAutoFit/>
            </a:bodyPr>
            <a:lstStyle/>
            <a:p>
              <a:pPr algn="just"/>
              <a:r>
                <a:rPr lang="en-IN" sz="1600" dirty="0">
                  <a:effectLst/>
                  <a:latin typeface="Times New Roman" panose="02020603050405020304" pitchFamily="18" charset="0"/>
                  <a:ea typeface="Times New Roman" panose="02020603050405020304" pitchFamily="18" charset="0"/>
                </a:rPr>
                <a:t>Fig 2: </a:t>
              </a:r>
              <a:r>
                <a:rPr lang="en-IN" sz="1600" dirty="0">
                  <a:effectLst/>
                  <a:highlight>
                    <a:srgbClr val="FFFFFF"/>
                  </a:highlight>
                  <a:latin typeface="Times New Roman" panose="02020603050405020304" pitchFamily="18" charset="0"/>
                  <a:ea typeface="Times New Roman" panose="02020603050405020304" pitchFamily="18" charset="0"/>
                </a:rPr>
                <a:t>The workflow for conducting a detailed analysis of tweets extracted using search strategy 2 focuses specifically on original tweets.</a:t>
              </a:r>
              <a:endParaRPr lang="en-IN" sz="1400" dirty="0">
                <a:effectLst/>
                <a:latin typeface="Arial" panose="020B0604020202020204" pitchFamily="34" charset="0"/>
                <a:ea typeface="Arial" panose="020B0604020202020204" pitchFamily="34" charset="0"/>
              </a:endParaRPr>
            </a:p>
          </p:txBody>
        </p:sp>
      </p:grpSp>
    </p:spTree>
    <p:extLst>
      <p:ext uri="{BB962C8B-B14F-4D97-AF65-F5344CB8AC3E}">
        <p14:creationId xmlns:p14="http://schemas.microsoft.com/office/powerpoint/2010/main" val="7092961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9578BAE-F232-4250-ABD0-62858FB28BF4}"/>
              </a:ext>
            </a:extLst>
          </p:cNvPr>
          <p:cNvSpPr>
            <a:spLocks noGrp="1"/>
          </p:cNvSpPr>
          <p:nvPr>
            <p:ph type="sldNum" sz="quarter" idx="12"/>
          </p:nvPr>
        </p:nvSpPr>
        <p:spPr/>
        <p:txBody>
          <a:bodyPr/>
          <a:lstStyle/>
          <a:p>
            <a:fld id="{3A98EE3D-8CD1-4C3F-BD1C-C98C9596463C}" type="slidenum">
              <a:rPr lang="en-US" smtClean="0"/>
              <a:t>12</a:t>
            </a:fld>
            <a:endParaRPr lang="en-US" dirty="0"/>
          </a:p>
        </p:txBody>
      </p:sp>
      <p:grpSp>
        <p:nvGrpSpPr>
          <p:cNvPr id="3" name="Group 2">
            <a:extLst>
              <a:ext uri="{FF2B5EF4-FFF2-40B4-BE49-F238E27FC236}">
                <a16:creationId xmlns:a16="http://schemas.microsoft.com/office/drawing/2014/main" id="{58E32AC3-ED74-4476-8693-895D18CFDAC2}"/>
              </a:ext>
            </a:extLst>
          </p:cNvPr>
          <p:cNvGrpSpPr/>
          <p:nvPr/>
        </p:nvGrpSpPr>
        <p:grpSpPr>
          <a:xfrm>
            <a:off x="2292529" y="71813"/>
            <a:ext cx="8479175" cy="6291072"/>
            <a:chOff x="2730371" y="0"/>
            <a:chExt cx="8479175" cy="6291072"/>
          </a:xfrm>
        </p:grpSpPr>
        <p:pic>
          <p:nvPicPr>
            <p:cNvPr id="4" name="Picture 3">
              <a:extLst>
                <a:ext uri="{FF2B5EF4-FFF2-40B4-BE49-F238E27FC236}">
                  <a16:creationId xmlns:a16="http://schemas.microsoft.com/office/drawing/2014/main" id="{D0B99BC0-A698-4BC0-8342-0034AC77F73B}"/>
                </a:ext>
              </a:extLst>
            </p:cNvPr>
            <p:cNvPicPr>
              <a:picLocks noChangeAspect="1"/>
            </p:cNvPicPr>
            <p:nvPr/>
          </p:nvPicPr>
          <p:blipFill>
            <a:blip r:embed="rId2"/>
            <a:stretch>
              <a:fillRect/>
            </a:stretch>
          </p:blipFill>
          <p:spPr>
            <a:xfrm>
              <a:off x="6956554" y="0"/>
              <a:ext cx="4252992" cy="6291072"/>
            </a:xfrm>
            <a:prstGeom prst="rect">
              <a:avLst/>
            </a:prstGeom>
          </p:spPr>
        </p:pic>
        <p:sp>
          <p:nvSpPr>
            <p:cNvPr id="5" name="TextBox 4">
              <a:extLst>
                <a:ext uri="{FF2B5EF4-FFF2-40B4-BE49-F238E27FC236}">
                  <a16:creationId xmlns:a16="http://schemas.microsoft.com/office/drawing/2014/main" id="{C1CD0299-42B3-412A-9424-19A061B56BCC}"/>
                </a:ext>
              </a:extLst>
            </p:cNvPr>
            <p:cNvSpPr txBox="1"/>
            <p:nvPr/>
          </p:nvSpPr>
          <p:spPr>
            <a:xfrm>
              <a:off x="2730371" y="2257074"/>
              <a:ext cx="3909316" cy="2031325"/>
            </a:xfrm>
            <a:prstGeom prst="rect">
              <a:avLst/>
            </a:prstGeom>
            <a:noFill/>
          </p:spPr>
          <p:txBody>
            <a:bodyPr wrap="square">
              <a:spAutoFit/>
            </a:bodyPr>
            <a:lstStyle/>
            <a:p>
              <a:pPr algn="just"/>
              <a:r>
                <a:rPr lang="en-IN" sz="1800" dirty="0">
                  <a:effectLst/>
                  <a:latin typeface="Times New Roman" panose="02020603050405020304" pitchFamily="18" charset="0"/>
                  <a:ea typeface="Times New Roman" panose="02020603050405020304" pitchFamily="18" charset="0"/>
                </a:rPr>
                <a:t>Fig 3: </a:t>
              </a:r>
              <a:r>
                <a:rPr lang="en-IN" sz="1800" dirty="0">
                  <a:effectLst/>
                  <a:highlight>
                    <a:srgbClr val="FFFFFF"/>
                  </a:highlight>
                  <a:latin typeface="Times New Roman" panose="02020603050405020304" pitchFamily="18" charset="0"/>
                  <a:ea typeface="Times New Roman" panose="02020603050405020304" pitchFamily="18" charset="0"/>
                </a:rPr>
                <a:t>The workflow designed for performing an in-depth analysis of tweets obtained through search strategy 2: This was specifically customized to address situations in which the extracted tweet was either a reply or a quote retweet.</a:t>
              </a:r>
              <a:endParaRPr lang="en-IN" sz="1600" dirty="0">
                <a:effectLst/>
                <a:latin typeface="Arial" panose="020B0604020202020204" pitchFamily="34" charset="0"/>
                <a:ea typeface="Arial" panose="020B0604020202020204" pitchFamily="34" charset="0"/>
              </a:endParaRPr>
            </a:p>
          </p:txBody>
        </p:sp>
      </p:grpSp>
    </p:spTree>
    <p:extLst>
      <p:ext uri="{BB962C8B-B14F-4D97-AF65-F5344CB8AC3E}">
        <p14:creationId xmlns:p14="http://schemas.microsoft.com/office/powerpoint/2010/main" val="1003665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A9399D3-B27B-4F66-9D83-EFE5B8C01CF7}"/>
              </a:ext>
            </a:extLst>
          </p:cNvPr>
          <p:cNvSpPr>
            <a:spLocks noGrp="1"/>
          </p:cNvSpPr>
          <p:nvPr>
            <p:ph type="sldNum" sz="quarter" idx="12"/>
          </p:nvPr>
        </p:nvSpPr>
        <p:spPr/>
        <p:txBody>
          <a:bodyPr/>
          <a:lstStyle/>
          <a:p>
            <a:fld id="{3A98EE3D-8CD1-4C3F-BD1C-C98C9596463C}" type="slidenum">
              <a:rPr lang="en-US" smtClean="0"/>
              <a:t>13</a:t>
            </a:fld>
            <a:endParaRPr lang="en-US" dirty="0"/>
          </a:p>
        </p:txBody>
      </p:sp>
      <p:pic>
        <p:nvPicPr>
          <p:cNvPr id="3" name="Picture 2">
            <a:extLst>
              <a:ext uri="{FF2B5EF4-FFF2-40B4-BE49-F238E27FC236}">
                <a16:creationId xmlns:a16="http://schemas.microsoft.com/office/drawing/2014/main" id="{A481A722-2775-4784-B3AD-5D4C1042E0CF}"/>
              </a:ext>
            </a:extLst>
          </p:cNvPr>
          <p:cNvPicPr>
            <a:picLocks noChangeAspect="1"/>
          </p:cNvPicPr>
          <p:nvPr/>
        </p:nvPicPr>
        <p:blipFill rotWithShape="1">
          <a:blip r:embed="rId2"/>
          <a:srcRect b="5489"/>
          <a:stretch/>
        </p:blipFill>
        <p:spPr>
          <a:xfrm>
            <a:off x="143435" y="1"/>
            <a:ext cx="11905129" cy="6329082"/>
          </a:xfrm>
          <a:prstGeom prst="rect">
            <a:avLst/>
          </a:prstGeom>
        </p:spPr>
      </p:pic>
    </p:spTree>
    <p:extLst>
      <p:ext uri="{BB962C8B-B14F-4D97-AF65-F5344CB8AC3E}">
        <p14:creationId xmlns:p14="http://schemas.microsoft.com/office/powerpoint/2010/main" val="34387988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A62B5D4-5F94-4C23-977F-DCCD3E522C2F}"/>
              </a:ext>
            </a:extLst>
          </p:cNvPr>
          <p:cNvSpPr>
            <a:spLocks noGrp="1"/>
          </p:cNvSpPr>
          <p:nvPr>
            <p:ph type="sldNum" sz="quarter" idx="12"/>
          </p:nvPr>
        </p:nvSpPr>
        <p:spPr/>
        <p:txBody>
          <a:bodyPr/>
          <a:lstStyle/>
          <a:p>
            <a:fld id="{3A98EE3D-8CD1-4C3F-BD1C-C98C9596463C}" type="slidenum">
              <a:rPr lang="en-US" smtClean="0"/>
              <a:t>14</a:t>
            </a:fld>
            <a:endParaRPr lang="en-US" dirty="0"/>
          </a:p>
        </p:txBody>
      </p:sp>
      <p:pic>
        <p:nvPicPr>
          <p:cNvPr id="12" name="image35.jpg">
            <a:extLst>
              <a:ext uri="{FF2B5EF4-FFF2-40B4-BE49-F238E27FC236}">
                <a16:creationId xmlns:a16="http://schemas.microsoft.com/office/drawing/2014/main" id="{7F97AC4A-7EFE-457B-8B83-72E3AD397738}"/>
              </a:ext>
            </a:extLst>
          </p:cNvPr>
          <p:cNvPicPr/>
          <p:nvPr/>
        </p:nvPicPr>
        <p:blipFill>
          <a:blip r:embed="rId2"/>
          <a:srcRect t="4147" b="29240"/>
          <a:stretch>
            <a:fillRect/>
          </a:stretch>
        </p:blipFill>
        <p:spPr>
          <a:xfrm>
            <a:off x="6851834" y="580201"/>
            <a:ext cx="3442553" cy="4831501"/>
          </a:xfrm>
          <a:prstGeom prst="rect">
            <a:avLst/>
          </a:prstGeom>
          <a:ln/>
        </p:spPr>
      </p:pic>
      <p:sp>
        <p:nvSpPr>
          <p:cNvPr id="13" name="TextBox 12">
            <a:extLst>
              <a:ext uri="{FF2B5EF4-FFF2-40B4-BE49-F238E27FC236}">
                <a16:creationId xmlns:a16="http://schemas.microsoft.com/office/drawing/2014/main" id="{D0B8BC63-7171-4EE4-BE44-6DAB7C8365D3}"/>
              </a:ext>
            </a:extLst>
          </p:cNvPr>
          <p:cNvSpPr txBox="1"/>
          <p:nvPr/>
        </p:nvSpPr>
        <p:spPr>
          <a:xfrm>
            <a:off x="6843177" y="5642773"/>
            <a:ext cx="4323967" cy="369332"/>
          </a:xfrm>
          <a:prstGeom prst="rect">
            <a:avLst/>
          </a:prstGeom>
          <a:noFill/>
        </p:spPr>
        <p:txBody>
          <a:bodyPr wrap="square">
            <a:spAutoFit/>
          </a:bodyPr>
          <a:lstStyle/>
          <a:p>
            <a:r>
              <a:rPr lang="en-IN" sz="1800" dirty="0">
                <a:effectLst/>
                <a:latin typeface="Times New Roman" panose="02020603050405020304" pitchFamily="18" charset="0"/>
                <a:ea typeface="Times New Roman" panose="02020603050405020304" pitchFamily="18" charset="0"/>
              </a:rPr>
              <a:t>Fig 6: Representation of Tertiary tweet </a:t>
            </a:r>
            <a:endParaRPr lang="en-IN" dirty="0"/>
          </a:p>
        </p:txBody>
      </p:sp>
      <p:grpSp>
        <p:nvGrpSpPr>
          <p:cNvPr id="15" name="Group 14">
            <a:extLst>
              <a:ext uri="{FF2B5EF4-FFF2-40B4-BE49-F238E27FC236}">
                <a16:creationId xmlns:a16="http://schemas.microsoft.com/office/drawing/2014/main" id="{368E438D-2B18-4D3F-9D0B-8BBD907A04D2}"/>
              </a:ext>
            </a:extLst>
          </p:cNvPr>
          <p:cNvGrpSpPr/>
          <p:nvPr/>
        </p:nvGrpSpPr>
        <p:grpSpPr>
          <a:xfrm>
            <a:off x="427995" y="1440389"/>
            <a:ext cx="5031400" cy="3344206"/>
            <a:chOff x="6366542" y="2870056"/>
            <a:chExt cx="4669221" cy="2952894"/>
          </a:xfrm>
        </p:grpSpPr>
        <p:pic>
          <p:nvPicPr>
            <p:cNvPr id="16" name="image19.png">
              <a:extLst>
                <a:ext uri="{FF2B5EF4-FFF2-40B4-BE49-F238E27FC236}">
                  <a16:creationId xmlns:a16="http://schemas.microsoft.com/office/drawing/2014/main" id="{20DB64DC-F23D-4E10-8B8A-F15552B06CAE}"/>
                </a:ext>
              </a:extLst>
            </p:cNvPr>
            <p:cNvPicPr/>
            <p:nvPr/>
          </p:nvPicPr>
          <p:blipFill>
            <a:blip r:embed="rId3"/>
            <a:srcRect/>
            <a:stretch>
              <a:fillRect/>
            </a:stretch>
          </p:blipFill>
          <p:spPr>
            <a:xfrm>
              <a:off x="6366542" y="2870056"/>
              <a:ext cx="4482789" cy="2393950"/>
            </a:xfrm>
            <a:prstGeom prst="rect">
              <a:avLst/>
            </a:prstGeom>
            <a:ln w="25400">
              <a:solidFill>
                <a:srgbClr val="FF0000"/>
              </a:solidFill>
              <a:prstDash val="solid"/>
            </a:ln>
          </p:spPr>
        </p:pic>
        <p:sp>
          <p:nvSpPr>
            <p:cNvPr id="17" name="TextBox 16">
              <a:extLst>
                <a:ext uri="{FF2B5EF4-FFF2-40B4-BE49-F238E27FC236}">
                  <a16:creationId xmlns:a16="http://schemas.microsoft.com/office/drawing/2014/main" id="{D802CD6D-B6C1-428D-AF7B-92B23B152808}"/>
                </a:ext>
              </a:extLst>
            </p:cNvPr>
            <p:cNvSpPr txBox="1"/>
            <p:nvPr/>
          </p:nvSpPr>
          <p:spPr>
            <a:xfrm>
              <a:off x="6826927" y="5453618"/>
              <a:ext cx="4208836" cy="369332"/>
            </a:xfrm>
            <a:prstGeom prst="rect">
              <a:avLst/>
            </a:prstGeom>
            <a:noFill/>
          </p:spPr>
          <p:txBody>
            <a:bodyPr wrap="square">
              <a:spAutoFit/>
            </a:bodyPr>
            <a:lstStyle/>
            <a:p>
              <a:r>
                <a:rPr lang="en-IN" sz="1800" dirty="0">
                  <a:effectLst/>
                  <a:latin typeface="Times New Roman" panose="02020603050405020304" pitchFamily="18" charset="0"/>
                  <a:ea typeface="Times New Roman" panose="02020603050405020304" pitchFamily="18" charset="0"/>
                </a:rPr>
                <a:t>Fig 4: Representation of primary tweet </a:t>
              </a:r>
              <a:endParaRPr lang="en-IN" dirty="0"/>
            </a:p>
          </p:txBody>
        </p:sp>
      </p:grpSp>
    </p:spTree>
    <p:extLst>
      <p:ext uri="{BB962C8B-B14F-4D97-AF65-F5344CB8AC3E}">
        <p14:creationId xmlns:p14="http://schemas.microsoft.com/office/powerpoint/2010/main" val="32013468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1000" fill="hold"/>
                                        <p:tgtEl>
                                          <p:spTgt spid="15"/>
                                        </p:tgtEl>
                                        <p:attrNameLst>
                                          <p:attrName>ppt_w</p:attrName>
                                        </p:attrNameLst>
                                      </p:cBhvr>
                                      <p:tavLst>
                                        <p:tav tm="0">
                                          <p:val>
                                            <p:fltVal val="0"/>
                                          </p:val>
                                        </p:tav>
                                        <p:tav tm="100000">
                                          <p:val>
                                            <p:strVal val="#ppt_w"/>
                                          </p:val>
                                        </p:tav>
                                      </p:tavLst>
                                    </p:anim>
                                    <p:anim calcmode="lin" valueType="num">
                                      <p:cBhvr>
                                        <p:cTn id="8" dur="1000" fill="hold"/>
                                        <p:tgtEl>
                                          <p:spTgt spid="15"/>
                                        </p:tgtEl>
                                        <p:attrNameLst>
                                          <p:attrName>ppt_h</p:attrName>
                                        </p:attrNameLst>
                                      </p:cBhvr>
                                      <p:tavLst>
                                        <p:tav tm="0">
                                          <p:val>
                                            <p:fltVal val="0"/>
                                          </p:val>
                                        </p:tav>
                                        <p:tav tm="100000">
                                          <p:val>
                                            <p:strVal val="#ppt_h"/>
                                          </p:val>
                                        </p:tav>
                                      </p:tavLst>
                                    </p:anim>
                                    <p:anim calcmode="lin" valueType="num">
                                      <p:cBhvr>
                                        <p:cTn id="9" dur="1000" fill="hold"/>
                                        <p:tgtEl>
                                          <p:spTgt spid="15"/>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15"/>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p:stCondLst>
                        <p:cond delay="indefinite"/>
                      </p:stCondLst>
                      <p:childTnLst>
                        <p:par>
                          <p:cTn id="12" fill="hold">
                            <p:stCondLst>
                              <p:cond delay="0"/>
                            </p:stCondLst>
                            <p:childTnLst>
                              <p:par>
                                <p:cTn id="13" presetID="42" presetClass="exit" presetSubtype="0" fill="hold" nodeType="clickEffect">
                                  <p:stCondLst>
                                    <p:cond delay="0"/>
                                  </p:stCondLst>
                                  <p:childTnLst>
                                    <p:animEffect transition="out" filter="fade">
                                      <p:cBhvr>
                                        <p:cTn id="14" dur="1000"/>
                                        <p:tgtEl>
                                          <p:spTgt spid="15"/>
                                        </p:tgtEl>
                                      </p:cBhvr>
                                    </p:animEffect>
                                    <p:anim calcmode="lin" valueType="num">
                                      <p:cBhvr>
                                        <p:cTn id="15" dur="1000"/>
                                        <p:tgtEl>
                                          <p:spTgt spid="15"/>
                                        </p:tgtEl>
                                        <p:attrNameLst>
                                          <p:attrName>ppt_x</p:attrName>
                                        </p:attrNameLst>
                                      </p:cBhvr>
                                      <p:tavLst>
                                        <p:tav tm="0">
                                          <p:val>
                                            <p:strVal val="ppt_x"/>
                                          </p:val>
                                        </p:tav>
                                        <p:tav tm="100000">
                                          <p:val>
                                            <p:strVal val="ppt_x"/>
                                          </p:val>
                                        </p:tav>
                                      </p:tavLst>
                                    </p:anim>
                                    <p:anim calcmode="lin" valueType="num">
                                      <p:cBhvr>
                                        <p:cTn id="16" dur="1000"/>
                                        <p:tgtEl>
                                          <p:spTgt spid="15"/>
                                        </p:tgtEl>
                                        <p:attrNameLst>
                                          <p:attrName>ppt_y</p:attrName>
                                        </p:attrNameLst>
                                      </p:cBhvr>
                                      <p:tavLst>
                                        <p:tav tm="0">
                                          <p:val>
                                            <p:strVal val="ppt_y"/>
                                          </p:val>
                                        </p:tav>
                                        <p:tav tm="100000">
                                          <p:val>
                                            <p:strVal val="ppt_y+.1"/>
                                          </p:val>
                                        </p:tav>
                                      </p:tavLst>
                                    </p:anim>
                                    <p:set>
                                      <p:cBhvr>
                                        <p:cTn id="17" dur="1" fill="hold">
                                          <p:stCondLst>
                                            <p:cond delay="9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8DC6834-247D-47F4-9B62-D64EACF05F29}"/>
              </a:ext>
            </a:extLst>
          </p:cNvPr>
          <p:cNvSpPr>
            <a:spLocks noGrp="1"/>
          </p:cNvSpPr>
          <p:nvPr>
            <p:ph type="sldNum" sz="quarter" idx="12"/>
          </p:nvPr>
        </p:nvSpPr>
        <p:spPr/>
        <p:txBody>
          <a:bodyPr/>
          <a:lstStyle/>
          <a:p>
            <a:fld id="{3A98EE3D-8CD1-4C3F-BD1C-C98C9596463C}" type="slidenum">
              <a:rPr lang="en-US" smtClean="0"/>
              <a:t>15</a:t>
            </a:fld>
            <a:endParaRPr lang="en-US" dirty="0"/>
          </a:p>
        </p:txBody>
      </p:sp>
      <p:grpSp>
        <p:nvGrpSpPr>
          <p:cNvPr id="4" name="Group 3">
            <a:extLst>
              <a:ext uri="{FF2B5EF4-FFF2-40B4-BE49-F238E27FC236}">
                <a16:creationId xmlns:a16="http://schemas.microsoft.com/office/drawing/2014/main" id="{F104E723-2E00-4BDF-86BB-AB4711AE635D}"/>
              </a:ext>
            </a:extLst>
          </p:cNvPr>
          <p:cNvGrpSpPr/>
          <p:nvPr/>
        </p:nvGrpSpPr>
        <p:grpSpPr>
          <a:xfrm>
            <a:off x="569341" y="184198"/>
            <a:ext cx="2881699" cy="5791200"/>
            <a:chOff x="0" y="0"/>
            <a:chExt cx="3046095" cy="5791200"/>
          </a:xfrm>
        </p:grpSpPr>
        <p:pic>
          <p:nvPicPr>
            <p:cNvPr id="10" name="image17.png">
              <a:extLst>
                <a:ext uri="{FF2B5EF4-FFF2-40B4-BE49-F238E27FC236}">
                  <a16:creationId xmlns:a16="http://schemas.microsoft.com/office/drawing/2014/main" id="{71EF3BF3-9F32-421A-8563-56FE04ED3F47}"/>
                </a:ext>
              </a:extLst>
            </p:cNvPr>
            <p:cNvPicPr/>
            <p:nvPr/>
          </p:nvPicPr>
          <p:blipFill>
            <a:blip r:embed="rId2"/>
            <a:srcRect/>
            <a:stretch>
              <a:fillRect/>
            </a:stretch>
          </p:blipFill>
          <p:spPr>
            <a:xfrm>
              <a:off x="0" y="0"/>
              <a:ext cx="3019425" cy="5791200"/>
            </a:xfrm>
            <a:prstGeom prst="rect">
              <a:avLst/>
            </a:prstGeom>
            <a:ln/>
          </p:spPr>
        </p:pic>
        <p:sp>
          <p:nvSpPr>
            <p:cNvPr id="11" name="Rectangle 10">
              <a:extLst>
                <a:ext uri="{FF2B5EF4-FFF2-40B4-BE49-F238E27FC236}">
                  <a16:creationId xmlns:a16="http://schemas.microsoft.com/office/drawing/2014/main" id="{C0EF7EE1-BF6E-47CC-B600-6FCFE397F266}"/>
                </a:ext>
              </a:extLst>
            </p:cNvPr>
            <p:cNvSpPr/>
            <p:nvPr/>
          </p:nvSpPr>
          <p:spPr>
            <a:xfrm>
              <a:off x="64770" y="2594610"/>
              <a:ext cx="2981325" cy="2409825"/>
            </a:xfrm>
            <a:prstGeom prst="rect">
              <a:avLst/>
            </a:prstGeom>
            <a:noFill/>
            <a:ln w="38100">
              <a:solidFill>
                <a:srgbClr val="FF0000"/>
              </a:solidFill>
            </a:ln>
          </p:spPr>
          <p:style>
            <a:lnRef idx="2">
              <a:schemeClr val="accent2"/>
            </a:lnRef>
            <a:fillRef idx="1">
              <a:schemeClr val="lt1"/>
            </a:fillRef>
            <a:effectRef idx="0">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grpSp>
      <p:sp>
        <p:nvSpPr>
          <p:cNvPr id="5" name="TextBox 4">
            <a:extLst>
              <a:ext uri="{FF2B5EF4-FFF2-40B4-BE49-F238E27FC236}">
                <a16:creationId xmlns:a16="http://schemas.microsoft.com/office/drawing/2014/main" id="{FD2ADFA3-09ED-476D-816E-CD81C66E1514}"/>
              </a:ext>
            </a:extLst>
          </p:cNvPr>
          <p:cNvSpPr txBox="1"/>
          <p:nvPr/>
        </p:nvSpPr>
        <p:spPr>
          <a:xfrm>
            <a:off x="1742026" y="5940999"/>
            <a:ext cx="597601" cy="369332"/>
          </a:xfrm>
          <a:prstGeom prst="rect">
            <a:avLst/>
          </a:prstGeom>
          <a:noFill/>
        </p:spPr>
        <p:txBody>
          <a:bodyPr wrap="square">
            <a:spAutoFit/>
          </a:bodyPr>
          <a:lstStyle/>
          <a:p>
            <a:r>
              <a:rPr lang="en-IN" sz="1800" dirty="0">
                <a:effectLst/>
                <a:latin typeface="Times New Roman" panose="02020603050405020304" pitchFamily="18" charset="0"/>
                <a:ea typeface="Times New Roman" panose="02020603050405020304" pitchFamily="18" charset="0"/>
              </a:rPr>
              <a:t>(a) </a:t>
            </a:r>
            <a:endParaRPr lang="en-IN" dirty="0"/>
          </a:p>
        </p:txBody>
      </p:sp>
      <p:grpSp>
        <p:nvGrpSpPr>
          <p:cNvPr id="6" name="Group 5">
            <a:extLst>
              <a:ext uri="{FF2B5EF4-FFF2-40B4-BE49-F238E27FC236}">
                <a16:creationId xmlns:a16="http://schemas.microsoft.com/office/drawing/2014/main" id="{1024449C-A58E-4727-8D26-7CDFBEA9F2A9}"/>
              </a:ext>
            </a:extLst>
          </p:cNvPr>
          <p:cNvGrpSpPr/>
          <p:nvPr/>
        </p:nvGrpSpPr>
        <p:grpSpPr>
          <a:xfrm>
            <a:off x="4416203" y="177209"/>
            <a:ext cx="2920365" cy="5787390"/>
            <a:chOff x="0" y="0"/>
            <a:chExt cx="2920365" cy="5787390"/>
          </a:xfrm>
        </p:grpSpPr>
        <p:pic>
          <p:nvPicPr>
            <p:cNvPr id="8" name="image18.png">
              <a:extLst>
                <a:ext uri="{FF2B5EF4-FFF2-40B4-BE49-F238E27FC236}">
                  <a16:creationId xmlns:a16="http://schemas.microsoft.com/office/drawing/2014/main" id="{2C9AE215-B916-473D-8938-598800E301AE}"/>
                </a:ext>
              </a:extLst>
            </p:cNvPr>
            <p:cNvPicPr/>
            <p:nvPr/>
          </p:nvPicPr>
          <p:blipFill>
            <a:blip r:embed="rId3"/>
            <a:srcRect/>
            <a:stretch>
              <a:fillRect/>
            </a:stretch>
          </p:blipFill>
          <p:spPr>
            <a:xfrm>
              <a:off x="0" y="0"/>
              <a:ext cx="2920365" cy="5787390"/>
            </a:xfrm>
            <a:prstGeom prst="rect">
              <a:avLst/>
            </a:prstGeom>
            <a:ln/>
          </p:spPr>
        </p:pic>
        <p:sp>
          <p:nvSpPr>
            <p:cNvPr id="9" name="Rectangle 8">
              <a:extLst>
                <a:ext uri="{FF2B5EF4-FFF2-40B4-BE49-F238E27FC236}">
                  <a16:creationId xmlns:a16="http://schemas.microsoft.com/office/drawing/2014/main" id="{6AD7FC71-08F4-4756-A8E6-3676E1BE3751}"/>
                </a:ext>
              </a:extLst>
            </p:cNvPr>
            <p:cNvSpPr/>
            <p:nvPr/>
          </p:nvSpPr>
          <p:spPr>
            <a:xfrm>
              <a:off x="72390" y="2335530"/>
              <a:ext cx="2800350" cy="3425190"/>
            </a:xfrm>
            <a:prstGeom prst="rect">
              <a:avLst/>
            </a:prstGeom>
            <a:noFill/>
            <a:ln w="38100">
              <a:solidFill>
                <a:srgbClr val="FF0000"/>
              </a:solidFill>
            </a:ln>
          </p:spPr>
          <p:style>
            <a:lnRef idx="2">
              <a:schemeClr val="accent2"/>
            </a:lnRef>
            <a:fillRef idx="1">
              <a:schemeClr val="lt1"/>
            </a:fillRef>
            <a:effectRef idx="0">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grpSp>
      <p:sp>
        <p:nvSpPr>
          <p:cNvPr id="7" name="TextBox 6">
            <a:extLst>
              <a:ext uri="{FF2B5EF4-FFF2-40B4-BE49-F238E27FC236}">
                <a16:creationId xmlns:a16="http://schemas.microsoft.com/office/drawing/2014/main" id="{D3F551F4-C440-4D51-AB62-F86F5DB07B1C}"/>
              </a:ext>
            </a:extLst>
          </p:cNvPr>
          <p:cNvSpPr txBox="1"/>
          <p:nvPr/>
        </p:nvSpPr>
        <p:spPr>
          <a:xfrm>
            <a:off x="5963022" y="5953033"/>
            <a:ext cx="597601" cy="369332"/>
          </a:xfrm>
          <a:prstGeom prst="rect">
            <a:avLst/>
          </a:prstGeom>
          <a:noFill/>
        </p:spPr>
        <p:txBody>
          <a:bodyPr wrap="square">
            <a:spAutoFit/>
          </a:bodyPr>
          <a:lstStyle/>
          <a:p>
            <a:r>
              <a:rPr lang="en-IN" sz="1800" dirty="0">
                <a:effectLst/>
                <a:latin typeface="Times New Roman" panose="02020603050405020304" pitchFamily="18" charset="0"/>
                <a:ea typeface="Times New Roman" panose="02020603050405020304" pitchFamily="18" charset="0"/>
              </a:rPr>
              <a:t>(b)</a:t>
            </a:r>
            <a:endParaRPr lang="en-IN" dirty="0"/>
          </a:p>
        </p:txBody>
      </p:sp>
      <p:sp>
        <p:nvSpPr>
          <p:cNvPr id="30" name="TextBox 29">
            <a:extLst>
              <a:ext uri="{FF2B5EF4-FFF2-40B4-BE49-F238E27FC236}">
                <a16:creationId xmlns:a16="http://schemas.microsoft.com/office/drawing/2014/main" id="{54C72B87-47FE-4FD1-9AEC-B046C707FC70}"/>
              </a:ext>
            </a:extLst>
          </p:cNvPr>
          <p:cNvSpPr txBox="1"/>
          <p:nvPr/>
        </p:nvSpPr>
        <p:spPr>
          <a:xfrm>
            <a:off x="2092994" y="6389554"/>
            <a:ext cx="8165592" cy="369332"/>
          </a:xfrm>
          <a:prstGeom prst="rect">
            <a:avLst/>
          </a:prstGeom>
          <a:noFill/>
        </p:spPr>
        <p:txBody>
          <a:bodyPr wrap="square">
            <a:spAutoFit/>
          </a:bodyPr>
          <a:lstStyle/>
          <a:p>
            <a:r>
              <a:rPr lang="en-IN" sz="1800" dirty="0">
                <a:solidFill>
                  <a:schemeClr val="bg1"/>
                </a:solidFill>
                <a:effectLst/>
                <a:latin typeface="Times New Roman" panose="02020603050405020304" pitchFamily="18" charset="0"/>
                <a:ea typeface="Times New Roman" panose="02020603050405020304" pitchFamily="18" charset="0"/>
              </a:rPr>
              <a:t>Fig 5: Representation of secondary tweet (a) reply (b) thread (c) quote tweet</a:t>
            </a:r>
            <a:endParaRPr lang="en-IN" dirty="0">
              <a:solidFill>
                <a:schemeClr val="bg1"/>
              </a:solidFill>
            </a:endParaRPr>
          </a:p>
        </p:txBody>
      </p:sp>
      <p:pic>
        <p:nvPicPr>
          <p:cNvPr id="31" name="image15.png">
            <a:extLst>
              <a:ext uri="{FF2B5EF4-FFF2-40B4-BE49-F238E27FC236}">
                <a16:creationId xmlns:a16="http://schemas.microsoft.com/office/drawing/2014/main" id="{A7EE2B5A-6B1A-4945-A2F4-637DB0B57A99}"/>
              </a:ext>
            </a:extLst>
          </p:cNvPr>
          <p:cNvPicPr/>
          <p:nvPr/>
        </p:nvPicPr>
        <p:blipFill>
          <a:blip r:embed="rId4"/>
          <a:srcRect/>
          <a:stretch>
            <a:fillRect/>
          </a:stretch>
        </p:blipFill>
        <p:spPr>
          <a:xfrm>
            <a:off x="7933101" y="672539"/>
            <a:ext cx="4000888" cy="4626809"/>
          </a:xfrm>
          <a:prstGeom prst="rect">
            <a:avLst/>
          </a:prstGeom>
          <a:ln/>
        </p:spPr>
      </p:pic>
      <p:sp>
        <p:nvSpPr>
          <p:cNvPr id="32" name="TextBox 31">
            <a:extLst>
              <a:ext uri="{FF2B5EF4-FFF2-40B4-BE49-F238E27FC236}">
                <a16:creationId xmlns:a16="http://schemas.microsoft.com/office/drawing/2014/main" id="{89DA7543-C761-49C2-A2A0-A373F1E19CCD}"/>
              </a:ext>
            </a:extLst>
          </p:cNvPr>
          <p:cNvSpPr txBox="1"/>
          <p:nvPr/>
        </p:nvSpPr>
        <p:spPr>
          <a:xfrm>
            <a:off x="10184019" y="5914845"/>
            <a:ext cx="597601" cy="369332"/>
          </a:xfrm>
          <a:prstGeom prst="rect">
            <a:avLst/>
          </a:prstGeom>
          <a:noFill/>
        </p:spPr>
        <p:txBody>
          <a:bodyPr wrap="square">
            <a:spAutoFit/>
          </a:bodyPr>
          <a:lstStyle/>
          <a:p>
            <a:r>
              <a:rPr lang="en-IN" sz="1800" dirty="0">
                <a:effectLst/>
                <a:latin typeface="Times New Roman" panose="02020603050405020304" pitchFamily="18" charset="0"/>
                <a:ea typeface="Times New Roman" panose="02020603050405020304" pitchFamily="18" charset="0"/>
              </a:rPr>
              <a:t>(c)</a:t>
            </a:r>
            <a:endParaRPr lang="en-IN" dirty="0"/>
          </a:p>
        </p:txBody>
      </p:sp>
    </p:spTree>
    <p:extLst>
      <p:ext uri="{BB962C8B-B14F-4D97-AF65-F5344CB8AC3E}">
        <p14:creationId xmlns:p14="http://schemas.microsoft.com/office/powerpoint/2010/main" val="23752622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E11C003-C71E-40E0-ACC4-FFEC12B351C1}"/>
              </a:ext>
            </a:extLst>
          </p:cNvPr>
          <p:cNvSpPr>
            <a:spLocks noGrp="1"/>
          </p:cNvSpPr>
          <p:nvPr>
            <p:ph type="sldNum" sz="quarter" idx="12"/>
          </p:nvPr>
        </p:nvSpPr>
        <p:spPr/>
        <p:txBody>
          <a:bodyPr/>
          <a:lstStyle/>
          <a:p>
            <a:fld id="{3A98EE3D-8CD1-4C3F-BD1C-C98C9596463C}" type="slidenum">
              <a:rPr lang="en-US" smtClean="0"/>
              <a:t>16</a:t>
            </a:fld>
            <a:endParaRPr lang="en-US" dirty="0"/>
          </a:p>
        </p:txBody>
      </p:sp>
      <p:pic>
        <p:nvPicPr>
          <p:cNvPr id="3" name="Picture 2">
            <a:extLst>
              <a:ext uri="{FF2B5EF4-FFF2-40B4-BE49-F238E27FC236}">
                <a16:creationId xmlns:a16="http://schemas.microsoft.com/office/drawing/2014/main" id="{58533AE8-04B1-48D7-A773-E45D4E10EEB7}"/>
              </a:ext>
            </a:extLst>
          </p:cNvPr>
          <p:cNvPicPr>
            <a:picLocks noChangeAspect="1"/>
          </p:cNvPicPr>
          <p:nvPr/>
        </p:nvPicPr>
        <p:blipFill rotWithShape="1">
          <a:blip r:embed="rId2"/>
          <a:srcRect b="6928"/>
          <a:stretch/>
        </p:blipFill>
        <p:spPr>
          <a:xfrm>
            <a:off x="0" y="0"/>
            <a:ext cx="12192000" cy="6382871"/>
          </a:xfrm>
          <a:prstGeom prst="rect">
            <a:avLst/>
          </a:prstGeom>
        </p:spPr>
      </p:pic>
    </p:spTree>
    <p:extLst>
      <p:ext uri="{BB962C8B-B14F-4D97-AF65-F5344CB8AC3E}">
        <p14:creationId xmlns:p14="http://schemas.microsoft.com/office/powerpoint/2010/main" val="986280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6FE391A-3339-D1FE-2C57-BEEC6C1E018E}"/>
              </a:ext>
            </a:extLst>
          </p:cNvPr>
          <p:cNvSpPr txBox="1"/>
          <p:nvPr/>
        </p:nvSpPr>
        <p:spPr>
          <a:xfrm>
            <a:off x="2394065" y="113924"/>
            <a:ext cx="7448204" cy="584775"/>
          </a:xfrm>
          <a:prstGeom prst="rect">
            <a:avLst/>
          </a:prstGeom>
          <a:noFill/>
        </p:spPr>
        <p:txBody>
          <a:bodyPr wrap="square">
            <a:spAutoFit/>
          </a:bodyPr>
          <a:lstStyle/>
          <a:p>
            <a:pPr algn="ctr"/>
            <a:r>
              <a:rPr lang="en-IN" sz="3200" b="1" dirty="0">
                <a:latin typeface="Times New Roman" panose="02020603050405020304" pitchFamily="18" charset="0"/>
                <a:cs typeface="Times New Roman" panose="02020603050405020304" pitchFamily="18" charset="0"/>
              </a:rPr>
              <a:t>Search Strategy 2 Yielded 36 Key Tweets</a:t>
            </a:r>
          </a:p>
        </p:txBody>
      </p:sp>
      <p:graphicFrame>
        <p:nvGraphicFramePr>
          <p:cNvPr id="8" name="Table 7">
            <a:extLst>
              <a:ext uri="{FF2B5EF4-FFF2-40B4-BE49-F238E27FC236}">
                <a16:creationId xmlns:a16="http://schemas.microsoft.com/office/drawing/2014/main" id="{40B87B9D-7E6B-DEB7-0AC2-9F51D5D6D704}"/>
              </a:ext>
            </a:extLst>
          </p:cNvPr>
          <p:cNvGraphicFramePr>
            <a:graphicFrameLocks noGrp="1"/>
          </p:cNvGraphicFramePr>
          <p:nvPr>
            <p:extLst>
              <p:ext uri="{D42A27DB-BD31-4B8C-83A1-F6EECF244321}">
                <p14:modId xmlns:p14="http://schemas.microsoft.com/office/powerpoint/2010/main" val="3537620474"/>
              </p:ext>
            </p:extLst>
          </p:nvPr>
        </p:nvGraphicFramePr>
        <p:xfrm>
          <a:off x="508055" y="940745"/>
          <a:ext cx="5776722" cy="5440065"/>
        </p:xfrm>
        <a:graphic>
          <a:graphicData uri="http://schemas.openxmlformats.org/drawingml/2006/table">
            <a:tbl>
              <a:tblPr>
                <a:tableStyleId>{21E4AEA4-8DFA-4A89-87EB-49C32662AFE0}</a:tableStyleId>
              </a:tblPr>
              <a:tblGrid>
                <a:gridCol w="1299295">
                  <a:extLst>
                    <a:ext uri="{9D8B030D-6E8A-4147-A177-3AD203B41FA5}">
                      <a16:colId xmlns:a16="http://schemas.microsoft.com/office/drawing/2014/main" val="3875034977"/>
                    </a:ext>
                  </a:extLst>
                </a:gridCol>
                <a:gridCol w="2252734">
                  <a:extLst>
                    <a:ext uri="{9D8B030D-6E8A-4147-A177-3AD203B41FA5}">
                      <a16:colId xmlns:a16="http://schemas.microsoft.com/office/drawing/2014/main" val="3046070105"/>
                    </a:ext>
                  </a:extLst>
                </a:gridCol>
                <a:gridCol w="2224693">
                  <a:extLst>
                    <a:ext uri="{9D8B030D-6E8A-4147-A177-3AD203B41FA5}">
                      <a16:colId xmlns:a16="http://schemas.microsoft.com/office/drawing/2014/main" val="1110038986"/>
                    </a:ext>
                  </a:extLst>
                </a:gridCol>
              </a:tblGrid>
              <a:tr h="362671">
                <a:tc>
                  <a:txBody>
                    <a:bodyPr/>
                    <a:lstStyle/>
                    <a:p>
                      <a:pPr marL="457200" indent="-228600" algn="ctr">
                        <a:lnSpc>
                          <a:spcPct val="150000"/>
                        </a:lnSpc>
                      </a:pPr>
                      <a:r>
                        <a:rPr lang="en-IN" sz="1400" b="1" dirty="0">
                          <a:solidFill>
                            <a:schemeClr val="tx1"/>
                          </a:solidFill>
                          <a:effectLst/>
                          <a:latin typeface="Times New Roman" panose="02020603050405020304" pitchFamily="18" charset="0"/>
                          <a:cs typeface="Times New Roman" panose="02020603050405020304" pitchFamily="18" charset="0"/>
                        </a:rPr>
                        <a:t>Themes</a:t>
                      </a:r>
                      <a:endParaRPr lang="en-IN" sz="1400" b="1"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tc>
                  <a:txBody>
                    <a:bodyPr/>
                    <a:lstStyle/>
                    <a:p>
                      <a:pPr algn="ctr">
                        <a:lnSpc>
                          <a:spcPct val="150000"/>
                        </a:lnSpc>
                      </a:pPr>
                      <a:r>
                        <a:rPr lang="en-IN" sz="1400" b="1" dirty="0">
                          <a:solidFill>
                            <a:schemeClr val="tx1"/>
                          </a:solidFill>
                          <a:effectLst/>
                          <a:latin typeface="Times New Roman" panose="02020603050405020304" pitchFamily="18" charset="0"/>
                          <a:cs typeface="Times New Roman" panose="02020603050405020304" pitchFamily="18" charset="0"/>
                        </a:rPr>
                        <a:t>Codes </a:t>
                      </a:r>
                      <a:endParaRPr lang="en-IN" sz="1400" b="1"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tc>
                  <a:txBody>
                    <a:bodyPr/>
                    <a:lstStyle/>
                    <a:p>
                      <a:pPr algn="ctr">
                        <a:lnSpc>
                          <a:spcPct val="150000"/>
                        </a:lnSpc>
                      </a:pPr>
                      <a:r>
                        <a:rPr lang="en-IN" sz="1400" b="1" dirty="0">
                          <a:solidFill>
                            <a:schemeClr val="tx1"/>
                          </a:solidFill>
                          <a:effectLst/>
                          <a:latin typeface="Times New Roman" panose="02020603050405020304" pitchFamily="18" charset="0"/>
                          <a:cs typeface="Times New Roman" panose="02020603050405020304" pitchFamily="18" charset="0"/>
                        </a:rPr>
                        <a:t>Sub-codes</a:t>
                      </a:r>
                      <a:endParaRPr lang="en-IN" sz="1400" b="1"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extLst>
                  <a:ext uri="{0D108BD9-81ED-4DB2-BD59-A6C34878D82A}">
                    <a16:rowId xmlns:a16="http://schemas.microsoft.com/office/drawing/2014/main" val="13369716"/>
                  </a:ext>
                </a:extLst>
              </a:tr>
              <a:tr h="362671">
                <a:tc rowSpan="5">
                  <a:txBody>
                    <a:bodyPr/>
                    <a:lstStyle/>
                    <a:p>
                      <a:pPr marL="0" lvl="0" indent="0" algn="just">
                        <a:lnSpc>
                          <a:spcPct val="150000"/>
                        </a:lnSpc>
                        <a:buFont typeface="+mj-lt"/>
                        <a:buNone/>
                      </a:pPr>
                      <a:r>
                        <a:rPr lang="en-IN" sz="1400" u="none" strike="noStrike" dirty="0">
                          <a:solidFill>
                            <a:schemeClr val="tx1"/>
                          </a:solidFill>
                          <a:effectLst/>
                          <a:latin typeface="Times New Roman" panose="02020603050405020304" pitchFamily="18" charset="0"/>
                          <a:cs typeface="Times New Roman" panose="02020603050405020304" pitchFamily="18" charset="0"/>
                        </a:rPr>
                        <a:t>1. Resources  </a:t>
                      </a:r>
                      <a:endParaRPr lang="en-IN" sz="1400" u="none" strike="noStrike"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1.1 News</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 </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extLst>
                  <a:ext uri="{0D108BD9-81ED-4DB2-BD59-A6C34878D82A}">
                    <a16:rowId xmlns:a16="http://schemas.microsoft.com/office/drawing/2014/main" val="3938753551"/>
                  </a:ext>
                </a:extLst>
              </a:tr>
              <a:tr h="362671">
                <a:tc vMerge="1">
                  <a:txBody>
                    <a:bodyPr/>
                    <a:lstStyle/>
                    <a:p>
                      <a:endParaRPr lang="en-IN"/>
                    </a:p>
                  </a:txBody>
                  <a:tcPr/>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1.2 Alert</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 </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extLst>
                  <a:ext uri="{0D108BD9-81ED-4DB2-BD59-A6C34878D82A}">
                    <a16:rowId xmlns:a16="http://schemas.microsoft.com/office/drawing/2014/main" val="1410261423"/>
                  </a:ext>
                </a:extLst>
              </a:tr>
              <a:tr h="362671">
                <a:tc vMerge="1">
                  <a:txBody>
                    <a:bodyPr/>
                    <a:lstStyle/>
                    <a:p>
                      <a:endParaRPr lang="en-IN"/>
                    </a:p>
                  </a:txBody>
                  <a:tcPr/>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1.3 Information</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 </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extLst>
                  <a:ext uri="{0D108BD9-81ED-4DB2-BD59-A6C34878D82A}">
                    <a16:rowId xmlns:a16="http://schemas.microsoft.com/office/drawing/2014/main" val="480307617"/>
                  </a:ext>
                </a:extLst>
              </a:tr>
              <a:tr h="362671">
                <a:tc vMerge="1">
                  <a:txBody>
                    <a:bodyPr/>
                    <a:lstStyle/>
                    <a:p>
                      <a:endParaRPr lang="en-IN"/>
                    </a:p>
                  </a:txBody>
                  <a:tcPr/>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1.4 Update</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 </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extLst>
                  <a:ext uri="{0D108BD9-81ED-4DB2-BD59-A6C34878D82A}">
                    <a16:rowId xmlns:a16="http://schemas.microsoft.com/office/drawing/2014/main" val="1753228874"/>
                  </a:ext>
                </a:extLst>
              </a:tr>
              <a:tr h="362671">
                <a:tc vMerge="1">
                  <a:txBody>
                    <a:bodyPr/>
                    <a:lstStyle/>
                    <a:p>
                      <a:endParaRPr lang="en-IN"/>
                    </a:p>
                  </a:txBody>
                  <a:tcPr/>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1.5 Awareness And Education</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 </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extLst>
                  <a:ext uri="{0D108BD9-81ED-4DB2-BD59-A6C34878D82A}">
                    <a16:rowId xmlns:a16="http://schemas.microsoft.com/office/drawing/2014/main" val="1848746817"/>
                  </a:ext>
                </a:extLst>
              </a:tr>
              <a:tr h="362671">
                <a:tc rowSpan="9">
                  <a:txBody>
                    <a:bodyPr/>
                    <a:lstStyle/>
                    <a:p>
                      <a:pPr marL="0" lvl="0" indent="0" algn="just">
                        <a:lnSpc>
                          <a:spcPct val="150000"/>
                        </a:lnSpc>
                        <a:buFont typeface="+mj-lt"/>
                        <a:buNone/>
                      </a:pPr>
                      <a:r>
                        <a:rPr lang="en-IN" sz="1400" u="none" strike="noStrike" dirty="0">
                          <a:solidFill>
                            <a:schemeClr val="tx1"/>
                          </a:solidFill>
                          <a:effectLst/>
                          <a:latin typeface="Times New Roman" panose="02020603050405020304" pitchFamily="18" charset="0"/>
                          <a:cs typeface="Times New Roman" panose="02020603050405020304" pitchFamily="18" charset="0"/>
                        </a:rPr>
                        <a:t>2. Discussion </a:t>
                      </a:r>
                      <a:endParaRPr lang="en-IN" sz="1400" u="none" strike="noStrike"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2.1 Argument </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 </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extLst>
                  <a:ext uri="{0D108BD9-81ED-4DB2-BD59-A6C34878D82A}">
                    <a16:rowId xmlns:a16="http://schemas.microsoft.com/office/drawing/2014/main" val="2568232473"/>
                  </a:ext>
                </a:extLst>
              </a:tr>
              <a:tr h="362671">
                <a:tc vMerge="1">
                  <a:txBody>
                    <a:bodyPr/>
                    <a:lstStyle/>
                    <a:p>
                      <a:endParaRPr lang="en-IN"/>
                    </a:p>
                  </a:txBody>
                  <a:tcPr/>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2.2 Despair</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 </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extLst>
                  <a:ext uri="{0D108BD9-81ED-4DB2-BD59-A6C34878D82A}">
                    <a16:rowId xmlns:a16="http://schemas.microsoft.com/office/drawing/2014/main" val="3375754353"/>
                  </a:ext>
                </a:extLst>
              </a:tr>
              <a:tr h="362671">
                <a:tc vMerge="1">
                  <a:txBody>
                    <a:bodyPr/>
                    <a:lstStyle/>
                    <a:p>
                      <a:endParaRPr lang="en-IN"/>
                    </a:p>
                  </a:txBody>
                  <a:tcPr/>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2.3 Suggestion</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 </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extLst>
                  <a:ext uri="{0D108BD9-81ED-4DB2-BD59-A6C34878D82A}">
                    <a16:rowId xmlns:a16="http://schemas.microsoft.com/office/drawing/2014/main" val="344750928"/>
                  </a:ext>
                </a:extLst>
              </a:tr>
              <a:tr h="362671">
                <a:tc vMerge="1">
                  <a:txBody>
                    <a:bodyPr/>
                    <a:lstStyle/>
                    <a:p>
                      <a:endParaRPr lang="en-IN"/>
                    </a:p>
                  </a:txBody>
                  <a:tcPr/>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2.4 Caution/Care</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 </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extLst>
                  <a:ext uri="{0D108BD9-81ED-4DB2-BD59-A6C34878D82A}">
                    <a16:rowId xmlns:a16="http://schemas.microsoft.com/office/drawing/2014/main" val="3622536850"/>
                  </a:ext>
                </a:extLst>
              </a:tr>
              <a:tr h="362671">
                <a:tc vMerge="1">
                  <a:txBody>
                    <a:bodyPr/>
                    <a:lstStyle/>
                    <a:p>
                      <a:endParaRPr lang="en-IN"/>
                    </a:p>
                  </a:txBody>
                  <a:tcPr/>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2.5 Query/Curious</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 </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extLst>
                  <a:ext uri="{0D108BD9-81ED-4DB2-BD59-A6C34878D82A}">
                    <a16:rowId xmlns:a16="http://schemas.microsoft.com/office/drawing/2014/main" val="4131647418"/>
                  </a:ext>
                </a:extLst>
              </a:tr>
              <a:tr h="362671">
                <a:tc vMerge="1">
                  <a:txBody>
                    <a:bodyPr/>
                    <a:lstStyle/>
                    <a:p>
                      <a:endParaRPr lang="en-IN"/>
                    </a:p>
                  </a:txBody>
                  <a:tcPr/>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2.6 Sarcastic </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 </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extLst>
                  <a:ext uri="{0D108BD9-81ED-4DB2-BD59-A6C34878D82A}">
                    <a16:rowId xmlns:a16="http://schemas.microsoft.com/office/drawing/2014/main" val="2833521941"/>
                  </a:ext>
                </a:extLst>
              </a:tr>
              <a:tr h="362671">
                <a:tc vMerge="1">
                  <a:txBody>
                    <a:bodyPr/>
                    <a:lstStyle/>
                    <a:p>
                      <a:endParaRPr lang="en-IN"/>
                    </a:p>
                  </a:txBody>
                  <a:tcPr/>
                </a:tc>
                <a:tc rowSpan="2">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2.7 Experience</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2.7.1 Gratitude/Appreciative</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extLst>
                  <a:ext uri="{0D108BD9-81ED-4DB2-BD59-A6C34878D82A}">
                    <a16:rowId xmlns:a16="http://schemas.microsoft.com/office/drawing/2014/main" val="1699791305"/>
                  </a:ext>
                </a:extLst>
              </a:tr>
              <a:tr h="362671">
                <a:tc vMerge="1">
                  <a:txBody>
                    <a:bodyPr/>
                    <a:lstStyle/>
                    <a:p>
                      <a:endParaRPr lang="en-IN"/>
                    </a:p>
                  </a:txBody>
                  <a:tcPr/>
                </a:tc>
                <a:tc vMerge="1">
                  <a:txBody>
                    <a:bodyPr/>
                    <a:lstStyle/>
                    <a:p>
                      <a:endParaRPr lang="en-IN"/>
                    </a:p>
                  </a:txBody>
                  <a:tcPr/>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2.7.8 Proud Feeling</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extLst>
                  <a:ext uri="{0D108BD9-81ED-4DB2-BD59-A6C34878D82A}">
                    <a16:rowId xmlns:a16="http://schemas.microsoft.com/office/drawing/2014/main" val="2741684892"/>
                  </a:ext>
                </a:extLst>
              </a:tr>
              <a:tr h="362671">
                <a:tc vMerge="1">
                  <a:txBody>
                    <a:bodyPr/>
                    <a:lstStyle/>
                    <a:p>
                      <a:endParaRPr lang="en-IN"/>
                    </a:p>
                  </a:txBody>
                  <a:tcPr/>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2.8 Misinformation</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 </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30540" marR="30540" marT="30540" marB="30540"/>
                </a:tc>
                <a:extLst>
                  <a:ext uri="{0D108BD9-81ED-4DB2-BD59-A6C34878D82A}">
                    <a16:rowId xmlns:a16="http://schemas.microsoft.com/office/drawing/2014/main" val="953559598"/>
                  </a:ext>
                </a:extLst>
              </a:tr>
            </a:tbl>
          </a:graphicData>
        </a:graphic>
      </p:graphicFrame>
      <p:graphicFrame>
        <p:nvGraphicFramePr>
          <p:cNvPr id="9" name="Table 8">
            <a:extLst>
              <a:ext uri="{FF2B5EF4-FFF2-40B4-BE49-F238E27FC236}">
                <a16:creationId xmlns:a16="http://schemas.microsoft.com/office/drawing/2014/main" id="{973E2C76-56D2-CB6B-77ED-1876D43D1BF5}"/>
              </a:ext>
            </a:extLst>
          </p:cNvPr>
          <p:cNvGraphicFramePr>
            <a:graphicFrameLocks noGrp="1"/>
          </p:cNvGraphicFramePr>
          <p:nvPr>
            <p:extLst>
              <p:ext uri="{D42A27DB-BD31-4B8C-83A1-F6EECF244321}">
                <p14:modId xmlns:p14="http://schemas.microsoft.com/office/powerpoint/2010/main" val="3343874500"/>
              </p:ext>
            </p:extLst>
          </p:nvPr>
        </p:nvGraphicFramePr>
        <p:xfrm>
          <a:off x="6386592" y="940745"/>
          <a:ext cx="5513292" cy="5440864"/>
        </p:xfrm>
        <a:graphic>
          <a:graphicData uri="http://schemas.openxmlformats.org/drawingml/2006/table">
            <a:tbl>
              <a:tblPr>
                <a:tableStyleId>{21E4AEA4-8DFA-4A89-87EB-49C32662AFE0}</a:tableStyleId>
              </a:tblPr>
              <a:tblGrid>
                <a:gridCol w="2004572">
                  <a:extLst>
                    <a:ext uri="{9D8B030D-6E8A-4147-A177-3AD203B41FA5}">
                      <a16:colId xmlns:a16="http://schemas.microsoft.com/office/drawing/2014/main" val="3839860291"/>
                    </a:ext>
                  </a:extLst>
                </a:gridCol>
                <a:gridCol w="2585356">
                  <a:extLst>
                    <a:ext uri="{9D8B030D-6E8A-4147-A177-3AD203B41FA5}">
                      <a16:colId xmlns:a16="http://schemas.microsoft.com/office/drawing/2014/main" val="2167870909"/>
                    </a:ext>
                  </a:extLst>
                </a:gridCol>
                <a:gridCol w="923364">
                  <a:extLst>
                    <a:ext uri="{9D8B030D-6E8A-4147-A177-3AD203B41FA5}">
                      <a16:colId xmlns:a16="http://schemas.microsoft.com/office/drawing/2014/main" val="4188289858"/>
                    </a:ext>
                  </a:extLst>
                </a:gridCol>
              </a:tblGrid>
              <a:tr h="346891">
                <a:tc>
                  <a:txBody>
                    <a:bodyPr/>
                    <a:lstStyle/>
                    <a:p>
                      <a:pPr marL="457200" lvl="0" indent="-228600" algn="l" defTabSz="914400" rtl="0" eaLnBrk="1" latinLnBrk="0" hangingPunct="1">
                        <a:lnSpc>
                          <a:spcPct val="150000"/>
                        </a:lnSpc>
                        <a:buFont typeface="+mj-lt"/>
                        <a:buNone/>
                      </a:pPr>
                      <a:r>
                        <a:rPr lang="en-IN" sz="1400" kern="1200" dirty="0">
                          <a:effectLst/>
                          <a:latin typeface="Times New Roman" panose="02020603050405020304" pitchFamily="18" charset="0"/>
                          <a:cs typeface="Times New Roman" panose="02020603050405020304" pitchFamily="18" charset="0"/>
                        </a:rPr>
                        <a:t>3. Concern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3.1 False Message</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a:effectLst/>
                          <a:latin typeface="Times New Roman" panose="02020603050405020304" pitchFamily="18" charset="0"/>
                          <a:cs typeface="Times New Roman" panose="02020603050405020304" pitchFamily="18" charset="0"/>
                        </a:rPr>
                        <a:t> </a:t>
                      </a:r>
                      <a:endParaRPr lang="en-IN" sz="1400" b="0" kern="120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extLst>
                  <a:ext uri="{0D108BD9-81ED-4DB2-BD59-A6C34878D82A}">
                    <a16:rowId xmlns:a16="http://schemas.microsoft.com/office/drawing/2014/main" val="478879272"/>
                  </a:ext>
                </a:extLst>
              </a:tr>
              <a:tr h="346891">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3.2 Side Effects</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extLst>
                  <a:ext uri="{0D108BD9-81ED-4DB2-BD59-A6C34878D82A}">
                    <a16:rowId xmlns:a16="http://schemas.microsoft.com/office/drawing/2014/main" val="1559500843"/>
                  </a:ext>
                </a:extLst>
              </a:tr>
              <a:tr h="512226">
                <a:tc>
                  <a:txBody>
                    <a:bodyPr/>
                    <a:lstStyle/>
                    <a:p>
                      <a:pPr marL="457200" indent="-228600" algn="l" defTabSz="914400" rtl="0" eaLnBrk="1" latinLnBrk="0" hangingPunct="1">
                        <a:lnSpc>
                          <a:spcPct val="150000"/>
                        </a:lnSpc>
                      </a:pP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00000"/>
                        </a:lnSpc>
                      </a:pPr>
                      <a:r>
                        <a:rPr lang="en-IN" sz="1400" kern="1200" dirty="0">
                          <a:effectLst/>
                          <a:latin typeface="Times New Roman" panose="02020603050405020304" pitchFamily="18" charset="0"/>
                          <a:cs typeface="Times New Roman" panose="02020603050405020304" pitchFamily="18" charset="0"/>
                        </a:rPr>
                        <a:t>3.3 Vaccine Unavailability</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extLst>
                  <a:ext uri="{0D108BD9-81ED-4DB2-BD59-A6C34878D82A}">
                    <a16:rowId xmlns:a16="http://schemas.microsoft.com/office/drawing/2014/main" val="1345471597"/>
                  </a:ext>
                </a:extLst>
              </a:tr>
              <a:tr h="346891">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3.4 Certificate Issues</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a:effectLst/>
                          <a:latin typeface="Times New Roman" panose="02020603050405020304" pitchFamily="18" charset="0"/>
                          <a:cs typeface="Times New Roman" panose="02020603050405020304" pitchFamily="18" charset="0"/>
                        </a:rPr>
                        <a:t> </a:t>
                      </a:r>
                      <a:endParaRPr lang="en-IN" sz="1400" b="0" kern="120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extLst>
                  <a:ext uri="{0D108BD9-81ED-4DB2-BD59-A6C34878D82A}">
                    <a16:rowId xmlns:a16="http://schemas.microsoft.com/office/drawing/2014/main" val="2692267093"/>
                  </a:ext>
                </a:extLst>
              </a:tr>
              <a:tr h="346891">
                <a:tc>
                  <a:txBody>
                    <a:bodyPr/>
                    <a:lstStyle/>
                    <a:p>
                      <a:pPr marL="457200" lvl="0" indent="-228600" algn="l" defTabSz="914400" rtl="0" eaLnBrk="1" latinLnBrk="0" hangingPunct="1">
                        <a:lnSpc>
                          <a:spcPct val="150000"/>
                        </a:lnSpc>
                        <a:buFont typeface="+mj-lt"/>
                        <a:buNone/>
                      </a:pPr>
                      <a:r>
                        <a:rPr lang="en-IN" sz="1400" kern="1200" dirty="0">
                          <a:effectLst/>
                          <a:latin typeface="Times New Roman" panose="02020603050405020304" pitchFamily="18" charset="0"/>
                          <a:cs typeface="Times New Roman" panose="02020603050405020304" pitchFamily="18" charset="0"/>
                        </a:rPr>
                        <a:t>4. Opinion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extLst>
                  <a:ext uri="{0D108BD9-81ED-4DB2-BD59-A6C34878D82A}">
                    <a16:rowId xmlns:a16="http://schemas.microsoft.com/office/drawing/2014/main" val="856044372"/>
                  </a:ext>
                </a:extLst>
              </a:tr>
              <a:tr h="512226">
                <a:tc>
                  <a:txBody>
                    <a:bodyPr/>
                    <a:lstStyle/>
                    <a:p>
                      <a:pPr marL="457200" lvl="0" indent="-228600" algn="l" defTabSz="914400" rtl="0" eaLnBrk="1" latinLnBrk="0" hangingPunct="1">
                        <a:lnSpc>
                          <a:spcPct val="150000"/>
                        </a:lnSpc>
                        <a:buFont typeface="+mj-lt"/>
                        <a:buNone/>
                      </a:pPr>
                      <a:r>
                        <a:rPr lang="en-IN" sz="1400" kern="1200" dirty="0">
                          <a:effectLst/>
                          <a:latin typeface="Times New Roman" panose="02020603050405020304" pitchFamily="18" charset="0"/>
                          <a:cs typeface="Times New Roman" panose="02020603050405020304" pitchFamily="18" charset="0"/>
                        </a:rPr>
                        <a:t>5. Evidence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5.1 Speculation Of Vaccine</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extLst>
                  <a:ext uri="{0D108BD9-81ED-4DB2-BD59-A6C34878D82A}">
                    <a16:rowId xmlns:a16="http://schemas.microsoft.com/office/drawing/2014/main" val="554930240"/>
                  </a:ext>
                </a:extLst>
              </a:tr>
              <a:tr h="346891">
                <a:tc>
                  <a:txBody>
                    <a:bodyPr/>
                    <a:lstStyle/>
                    <a:p>
                      <a:pPr marL="457200" lvl="0" indent="-228600" algn="l" defTabSz="914400" rtl="0" eaLnBrk="1" latinLnBrk="0" hangingPunct="1">
                        <a:lnSpc>
                          <a:spcPct val="150000"/>
                        </a:lnSpc>
                        <a:buFont typeface="+mj-lt"/>
                        <a:buNone/>
                      </a:pPr>
                      <a:r>
                        <a:rPr lang="en-IN" sz="1400" kern="1200" dirty="0">
                          <a:effectLst/>
                          <a:latin typeface="Times New Roman" panose="02020603050405020304" pitchFamily="18" charset="0"/>
                          <a:cs typeface="Times New Roman" panose="02020603050405020304" pitchFamily="18" charset="0"/>
                        </a:rPr>
                        <a:t>6. Promoting Vaccine</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6.1 Vaccination Camp</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extLst>
                  <a:ext uri="{0D108BD9-81ED-4DB2-BD59-A6C34878D82A}">
                    <a16:rowId xmlns:a16="http://schemas.microsoft.com/office/drawing/2014/main" val="3311751669"/>
                  </a:ext>
                </a:extLst>
              </a:tr>
              <a:tr h="346891">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6.2 Booster Schedule</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extLst>
                  <a:ext uri="{0D108BD9-81ED-4DB2-BD59-A6C34878D82A}">
                    <a16:rowId xmlns:a16="http://schemas.microsoft.com/office/drawing/2014/main" val="1298213204"/>
                  </a:ext>
                </a:extLst>
              </a:tr>
              <a:tr h="512226">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6.3 Vaccination Promotion</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extLst>
                  <a:ext uri="{0D108BD9-81ED-4DB2-BD59-A6C34878D82A}">
                    <a16:rowId xmlns:a16="http://schemas.microsoft.com/office/drawing/2014/main" val="1225817836"/>
                  </a:ext>
                </a:extLst>
              </a:tr>
              <a:tr h="346891">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6.4 Incentivization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extLst>
                  <a:ext uri="{0D108BD9-81ED-4DB2-BD59-A6C34878D82A}">
                    <a16:rowId xmlns:a16="http://schemas.microsoft.com/office/drawing/2014/main" val="80681541"/>
                  </a:ext>
                </a:extLst>
              </a:tr>
              <a:tr h="346891">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6.6 Appeal/Request</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extLst>
                  <a:ext uri="{0D108BD9-81ED-4DB2-BD59-A6C34878D82A}">
                    <a16:rowId xmlns:a16="http://schemas.microsoft.com/office/drawing/2014/main" val="3832308195"/>
                  </a:ext>
                </a:extLst>
              </a:tr>
              <a:tr h="346891">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6.7 Encouragement</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extLst>
                  <a:ext uri="{0D108BD9-81ED-4DB2-BD59-A6C34878D82A}">
                    <a16:rowId xmlns:a16="http://schemas.microsoft.com/office/drawing/2014/main" val="3474375934"/>
                  </a:ext>
                </a:extLst>
              </a:tr>
              <a:tr h="346891">
                <a:tc>
                  <a:txBody>
                    <a:bodyPr/>
                    <a:lstStyle/>
                    <a:p>
                      <a:pPr marL="457200" lvl="0" indent="-228600" algn="l" defTabSz="914400" rtl="0" eaLnBrk="1" latinLnBrk="0" hangingPunct="1">
                        <a:lnSpc>
                          <a:spcPct val="150000"/>
                        </a:lnSpc>
                        <a:buFont typeface="+mj-lt"/>
                        <a:buNone/>
                      </a:pPr>
                      <a:r>
                        <a:rPr lang="en-IN" sz="1400" kern="1200" dirty="0">
                          <a:effectLst/>
                          <a:latin typeface="Times New Roman" panose="02020603050405020304" pitchFamily="18" charset="0"/>
                          <a:cs typeface="Times New Roman" panose="02020603050405020304" pitchFamily="18" charset="0"/>
                        </a:rPr>
                        <a:t>7. Unclassifiable</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extLst>
                  <a:ext uri="{0D108BD9-81ED-4DB2-BD59-A6C34878D82A}">
                    <a16:rowId xmlns:a16="http://schemas.microsoft.com/office/drawing/2014/main" val="455394427"/>
                  </a:ext>
                </a:extLst>
              </a:tr>
              <a:tr h="346891">
                <a:tc>
                  <a:txBody>
                    <a:bodyPr/>
                    <a:lstStyle/>
                    <a:p>
                      <a:pPr marL="457200" lvl="0" indent="-228600" algn="l" defTabSz="914400" rtl="0" eaLnBrk="1" latinLnBrk="0" hangingPunct="1">
                        <a:lnSpc>
                          <a:spcPct val="150000"/>
                        </a:lnSpc>
                        <a:buFont typeface="+mj-lt"/>
                        <a:buNone/>
                      </a:pPr>
                      <a:r>
                        <a:rPr lang="en-IN" sz="1400" kern="1200" dirty="0">
                          <a:effectLst/>
                          <a:latin typeface="Times New Roman" panose="02020603050405020304" pitchFamily="18" charset="0"/>
                          <a:cs typeface="Times New Roman" panose="02020603050405020304" pitchFamily="18" charset="0"/>
                        </a:rPr>
                        <a:t>8. Irrelevant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tc>
                  <a:txBody>
                    <a:bodyPr/>
                    <a:lstStyle/>
                    <a:p>
                      <a:pPr marL="457200" indent="-228600" algn="l" defTabSz="914400" rtl="0" eaLnBrk="1" latinLnBrk="0" hangingPunct="1">
                        <a:lnSpc>
                          <a:spcPct val="150000"/>
                        </a:lnSpc>
                      </a:pPr>
                      <a:r>
                        <a:rPr lang="en-IN" sz="1400" kern="1200" dirty="0">
                          <a:effectLst/>
                          <a:latin typeface="Times New Roman" panose="02020603050405020304" pitchFamily="18" charset="0"/>
                          <a:cs typeface="Times New Roman" panose="02020603050405020304" pitchFamily="18" charset="0"/>
                        </a:rPr>
                        <a:t> </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marL="36588" marR="36588" marT="36588" marB="36588"/>
                </a:tc>
                <a:extLst>
                  <a:ext uri="{0D108BD9-81ED-4DB2-BD59-A6C34878D82A}">
                    <a16:rowId xmlns:a16="http://schemas.microsoft.com/office/drawing/2014/main" val="3231001886"/>
                  </a:ext>
                </a:extLst>
              </a:tr>
            </a:tbl>
          </a:graphicData>
        </a:graphic>
      </p:graphicFrame>
      <p:sp>
        <p:nvSpPr>
          <p:cNvPr id="2" name="Slide Number Placeholder 1">
            <a:extLst>
              <a:ext uri="{FF2B5EF4-FFF2-40B4-BE49-F238E27FC236}">
                <a16:creationId xmlns:a16="http://schemas.microsoft.com/office/drawing/2014/main" id="{7253F3E9-12E4-7F25-4D70-0A1773AFD331}"/>
              </a:ext>
            </a:extLst>
          </p:cNvPr>
          <p:cNvSpPr>
            <a:spLocks noGrp="1"/>
          </p:cNvSpPr>
          <p:nvPr>
            <p:ph type="sldNum" sz="quarter" idx="12"/>
          </p:nvPr>
        </p:nvSpPr>
        <p:spPr/>
        <p:txBody>
          <a:bodyPr/>
          <a:lstStyle/>
          <a:p>
            <a:fld id="{3A98EE3D-8CD1-4C3F-BD1C-C98C9596463C}" type="slidenum">
              <a:rPr lang="en-US" smtClean="0"/>
              <a:t>17</a:t>
            </a:fld>
            <a:endParaRPr lang="en-US" dirty="0"/>
          </a:p>
        </p:txBody>
      </p:sp>
    </p:spTree>
    <p:extLst>
      <p:ext uri="{BB962C8B-B14F-4D97-AF65-F5344CB8AC3E}">
        <p14:creationId xmlns:p14="http://schemas.microsoft.com/office/powerpoint/2010/main" val="774168169"/>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900" decel="100000" fill="hold"/>
                                        <p:tgtEl>
                                          <p:spTgt spid="8"/>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1000"/>
                                        <p:tgtEl>
                                          <p:spTgt spid="9"/>
                                        </p:tgtEl>
                                      </p:cBhvr>
                                    </p:animEffect>
                                    <p:anim calcmode="lin" valueType="num">
                                      <p:cBhvr>
                                        <p:cTn id="14" dur="1000" fill="hold"/>
                                        <p:tgtEl>
                                          <p:spTgt spid="9"/>
                                        </p:tgtEl>
                                        <p:attrNameLst>
                                          <p:attrName>ppt_x</p:attrName>
                                        </p:attrNameLst>
                                      </p:cBhvr>
                                      <p:tavLst>
                                        <p:tav tm="0">
                                          <p:val>
                                            <p:strVal val="#ppt_x"/>
                                          </p:val>
                                        </p:tav>
                                        <p:tav tm="100000">
                                          <p:val>
                                            <p:strVal val="#ppt_x"/>
                                          </p:val>
                                        </p:tav>
                                      </p:tavLst>
                                    </p:anim>
                                    <p:anim calcmode="lin" valueType="num">
                                      <p:cBhvr>
                                        <p:cTn id="15" dur="900" decel="100000" fill="hold"/>
                                        <p:tgtEl>
                                          <p:spTgt spid="9"/>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196C46D-C2AE-4585-A8E0-69E7BC40103F}"/>
              </a:ext>
            </a:extLst>
          </p:cNvPr>
          <p:cNvSpPr>
            <a:spLocks noGrp="1"/>
          </p:cNvSpPr>
          <p:nvPr>
            <p:ph type="sldNum" sz="quarter" idx="12"/>
          </p:nvPr>
        </p:nvSpPr>
        <p:spPr/>
        <p:txBody>
          <a:bodyPr/>
          <a:lstStyle/>
          <a:p>
            <a:fld id="{3A98EE3D-8CD1-4C3F-BD1C-C98C9596463C}" type="slidenum">
              <a:rPr lang="en-US" smtClean="0"/>
              <a:t>18</a:t>
            </a:fld>
            <a:endParaRPr lang="en-US" dirty="0"/>
          </a:p>
        </p:txBody>
      </p:sp>
      <p:pic>
        <p:nvPicPr>
          <p:cNvPr id="4" name="Picture 3">
            <a:extLst>
              <a:ext uri="{FF2B5EF4-FFF2-40B4-BE49-F238E27FC236}">
                <a16:creationId xmlns:a16="http://schemas.microsoft.com/office/drawing/2014/main" id="{EC712DCD-7F07-4E13-8ED1-B8117E9E1158}"/>
              </a:ext>
            </a:extLst>
          </p:cNvPr>
          <p:cNvPicPr>
            <a:picLocks noChangeAspect="1"/>
          </p:cNvPicPr>
          <p:nvPr/>
        </p:nvPicPr>
        <p:blipFill rotWithShape="1">
          <a:blip r:embed="rId2"/>
          <a:srcRect b="5664"/>
          <a:stretch/>
        </p:blipFill>
        <p:spPr>
          <a:xfrm>
            <a:off x="0" y="25619"/>
            <a:ext cx="12192000" cy="6421219"/>
          </a:xfrm>
          <a:prstGeom prst="rect">
            <a:avLst/>
          </a:prstGeom>
        </p:spPr>
      </p:pic>
    </p:spTree>
    <p:extLst>
      <p:ext uri="{BB962C8B-B14F-4D97-AF65-F5344CB8AC3E}">
        <p14:creationId xmlns:p14="http://schemas.microsoft.com/office/powerpoint/2010/main" val="14150213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2E7978F-F89E-4C08-BEF4-45C4754879E3}"/>
              </a:ext>
            </a:extLst>
          </p:cNvPr>
          <p:cNvSpPr>
            <a:spLocks noGrp="1"/>
          </p:cNvSpPr>
          <p:nvPr>
            <p:ph type="sldNum" sz="quarter" idx="12"/>
          </p:nvPr>
        </p:nvSpPr>
        <p:spPr/>
        <p:txBody>
          <a:bodyPr/>
          <a:lstStyle/>
          <a:p>
            <a:fld id="{3A98EE3D-8CD1-4C3F-BD1C-C98C9596463C}" type="slidenum">
              <a:rPr lang="en-US" smtClean="0"/>
              <a:t>19</a:t>
            </a:fld>
            <a:endParaRPr lang="en-US" dirty="0"/>
          </a:p>
        </p:txBody>
      </p:sp>
      <p:pic>
        <p:nvPicPr>
          <p:cNvPr id="3" name="Image 0" descr="preencoded.png">
            <a:extLst>
              <a:ext uri="{FF2B5EF4-FFF2-40B4-BE49-F238E27FC236}">
                <a16:creationId xmlns:a16="http://schemas.microsoft.com/office/drawing/2014/main" id="{192E440D-FBB3-4214-999C-6BB0B746E3A7}"/>
              </a:ext>
            </a:extLst>
          </p:cNvPr>
          <p:cNvPicPr>
            <a:picLocks noChangeAspect="1"/>
          </p:cNvPicPr>
          <p:nvPr/>
        </p:nvPicPr>
        <p:blipFill>
          <a:blip r:embed="rId2"/>
          <a:stretch>
            <a:fillRect/>
          </a:stretch>
        </p:blipFill>
        <p:spPr>
          <a:xfrm>
            <a:off x="7620000" y="0"/>
            <a:ext cx="4572000" cy="6858000"/>
          </a:xfrm>
          <a:prstGeom prst="rect">
            <a:avLst/>
          </a:prstGeom>
        </p:spPr>
      </p:pic>
      <p:sp>
        <p:nvSpPr>
          <p:cNvPr id="4" name="Text 0">
            <a:extLst>
              <a:ext uri="{FF2B5EF4-FFF2-40B4-BE49-F238E27FC236}">
                <a16:creationId xmlns:a16="http://schemas.microsoft.com/office/drawing/2014/main" id="{D7CCEDE7-722C-47E7-B882-87B405DEF102}"/>
              </a:ext>
            </a:extLst>
          </p:cNvPr>
          <p:cNvSpPr/>
          <p:nvPr/>
        </p:nvSpPr>
        <p:spPr>
          <a:xfrm>
            <a:off x="610715" y="494855"/>
            <a:ext cx="6859143" cy="1056084"/>
          </a:xfrm>
          <a:prstGeom prst="rect">
            <a:avLst/>
          </a:prstGeom>
          <a:noFill/>
          <a:ln/>
        </p:spPr>
        <p:txBody>
          <a:bodyPr wrap="square" lIns="0" tIns="0" rIns="0" bIns="0" rtlCol="0" anchor="t"/>
          <a:lstStyle/>
          <a:p>
            <a:pPr>
              <a:lnSpc>
                <a:spcPts val="4125"/>
              </a:lnSpc>
            </a:pPr>
            <a:r>
              <a:rPr lang="en-US" sz="3600" dirty="0">
                <a:latin typeface="Times New Roman" panose="02020603050405020304" pitchFamily="18" charset="0"/>
                <a:ea typeface="Unbounded" pitchFamily="34" charset="-122"/>
                <a:cs typeface="Times New Roman" panose="02020603050405020304" pitchFamily="18" charset="0"/>
              </a:rPr>
              <a:t>Sentiment Analysis and Engagement Patterns</a:t>
            </a:r>
            <a:endParaRPr lang="en-US" sz="3600" dirty="0">
              <a:latin typeface="Times New Roman" panose="02020603050405020304" pitchFamily="18" charset="0"/>
              <a:cs typeface="Times New Roman" panose="02020603050405020304" pitchFamily="18" charset="0"/>
            </a:endParaRPr>
          </a:p>
        </p:txBody>
      </p:sp>
      <p:sp>
        <p:nvSpPr>
          <p:cNvPr id="5" name="Shape 1">
            <a:extLst>
              <a:ext uri="{FF2B5EF4-FFF2-40B4-BE49-F238E27FC236}">
                <a16:creationId xmlns:a16="http://schemas.microsoft.com/office/drawing/2014/main" id="{F37DEC17-7C29-4AAC-AA8E-48EA3A28AFDA}"/>
              </a:ext>
            </a:extLst>
          </p:cNvPr>
          <p:cNvSpPr/>
          <p:nvPr/>
        </p:nvSpPr>
        <p:spPr>
          <a:xfrm>
            <a:off x="698104" y="2132807"/>
            <a:ext cx="403919" cy="403919"/>
          </a:xfrm>
          <a:prstGeom prst="roundRect">
            <a:avLst>
              <a:gd name="adj" fmla="val 6667"/>
            </a:avLst>
          </a:prstGeom>
          <a:solidFill>
            <a:srgbClr val="304755"/>
          </a:solidFill>
          <a:ln/>
        </p:spPr>
      </p:sp>
      <p:sp>
        <p:nvSpPr>
          <p:cNvPr id="6" name="Text 2">
            <a:extLst>
              <a:ext uri="{FF2B5EF4-FFF2-40B4-BE49-F238E27FC236}">
                <a16:creationId xmlns:a16="http://schemas.microsoft.com/office/drawing/2014/main" id="{6E47D166-5A6A-4257-8731-B4CA1826136C}"/>
              </a:ext>
            </a:extLst>
          </p:cNvPr>
          <p:cNvSpPr/>
          <p:nvPr/>
        </p:nvSpPr>
        <p:spPr>
          <a:xfrm>
            <a:off x="1281509" y="2194520"/>
            <a:ext cx="2416373" cy="528043"/>
          </a:xfrm>
          <a:prstGeom prst="rect">
            <a:avLst/>
          </a:prstGeom>
          <a:noFill/>
          <a:ln/>
        </p:spPr>
        <p:txBody>
          <a:bodyPr wrap="square" lIns="0" tIns="0" rIns="0" bIns="0" rtlCol="0" anchor="t"/>
          <a:lstStyle/>
          <a:p>
            <a:pPr>
              <a:lnSpc>
                <a:spcPts val="2042"/>
              </a:lnSpc>
            </a:pPr>
            <a:r>
              <a:rPr lang="en-US" b="1" dirty="0">
                <a:latin typeface="Times New Roman" panose="02020603050405020304" pitchFamily="18" charset="0"/>
                <a:ea typeface="Unbounded" pitchFamily="34" charset="-122"/>
                <a:cs typeface="Times New Roman" panose="02020603050405020304" pitchFamily="18" charset="0"/>
              </a:rPr>
              <a:t>Sentiment Classification</a:t>
            </a:r>
            <a:endParaRPr lang="en-US" b="1" dirty="0">
              <a:latin typeface="Times New Roman" panose="02020603050405020304" pitchFamily="18" charset="0"/>
              <a:cs typeface="Times New Roman" panose="02020603050405020304" pitchFamily="18" charset="0"/>
            </a:endParaRPr>
          </a:p>
        </p:txBody>
      </p:sp>
      <p:sp>
        <p:nvSpPr>
          <p:cNvPr id="7" name="Text 3">
            <a:extLst>
              <a:ext uri="{FF2B5EF4-FFF2-40B4-BE49-F238E27FC236}">
                <a16:creationId xmlns:a16="http://schemas.microsoft.com/office/drawing/2014/main" id="{471A4F83-57E3-429E-BC68-7A30F343FD8D}"/>
              </a:ext>
            </a:extLst>
          </p:cNvPr>
          <p:cNvSpPr/>
          <p:nvPr/>
        </p:nvSpPr>
        <p:spPr>
          <a:xfrm>
            <a:off x="1281509" y="2830215"/>
            <a:ext cx="2416373" cy="1435695"/>
          </a:xfrm>
          <a:prstGeom prst="rect">
            <a:avLst/>
          </a:prstGeom>
          <a:noFill/>
          <a:ln/>
        </p:spPr>
        <p:txBody>
          <a:bodyPr wrap="square" lIns="0" tIns="0" rIns="0" bIns="0" rtlCol="0" anchor="t"/>
          <a:lstStyle/>
          <a:p>
            <a:pPr>
              <a:lnSpc>
                <a:spcPts val="2250"/>
              </a:lnSpc>
            </a:pPr>
            <a:r>
              <a:rPr lang="en-US" sz="1400" dirty="0">
                <a:latin typeface="Times New Roman" panose="02020603050405020304" pitchFamily="18" charset="0"/>
                <a:ea typeface="Cabin" pitchFamily="34" charset="-122"/>
                <a:cs typeface="Times New Roman" panose="02020603050405020304" pitchFamily="18" charset="0"/>
              </a:rPr>
              <a:t>Tweets were labeled as </a:t>
            </a:r>
            <a:r>
              <a:rPr lang="en-US" sz="1400" b="1" dirty="0">
                <a:latin typeface="Times New Roman" panose="02020603050405020304" pitchFamily="18" charset="0"/>
                <a:ea typeface="Cabin" pitchFamily="34" charset="-122"/>
                <a:cs typeface="Times New Roman" panose="02020603050405020304" pitchFamily="18" charset="0"/>
              </a:rPr>
              <a:t>positive</a:t>
            </a:r>
            <a:r>
              <a:rPr lang="en-US" sz="1400" dirty="0">
                <a:latin typeface="Times New Roman" panose="02020603050405020304" pitchFamily="18" charset="0"/>
                <a:ea typeface="Cabin" pitchFamily="34" charset="-122"/>
                <a:cs typeface="Times New Roman" panose="02020603050405020304" pitchFamily="18" charset="0"/>
              </a:rPr>
              <a:t>, </a:t>
            </a:r>
            <a:r>
              <a:rPr lang="en-US" sz="1400" b="1" dirty="0">
                <a:latin typeface="Times New Roman" panose="02020603050405020304" pitchFamily="18" charset="0"/>
                <a:ea typeface="Cabin" pitchFamily="34" charset="-122"/>
                <a:cs typeface="Times New Roman" panose="02020603050405020304" pitchFamily="18" charset="0"/>
              </a:rPr>
              <a:t>negative</a:t>
            </a:r>
            <a:r>
              <a:rPr lang="en-US" sz="1400" dirty="0">
                <a:latin typeface="Times New Roman" panose="02020603050405020304" pitchFamily="18" charset="0"/>
                <a:ea typeface="Cabin" pitchFamily="34" charset="-122"/>
                <a:cs typeface="Times New Roman" panose="02020603050405020304" pitchFamily="18" charset="0"/>
              </a:rPr>
              <a:t>, or </a:t>
            </a:r>
            <a:r>
              <a:rPr lang="en-US" sz="1400" b="1" dirty="0">
                <a:latin typeface="Times New Roman" panose="02020603050405020304" pitchFamily="18" charset="0"/>
                <a:ea typeface="Cabin" pitchFamily="34" charset="-122"/>
                <a:cs typeface="Times New Roman" panose="02020603050405020304" pitchFamily="18" charset="0"/>
              </a:rPr>
              <a:t>neutral</a:t>
            </a:r>
            <a:r>
              <a:rPr lang="en-US" sz="1400" dirty="0">
                <a:latin typeface="Times New Roman" panose="02020603050405020304" pitchFamily="18" charset="0"/>
                <a:ea typeface="Cabin" pitchFamily="34" charset="-122"/>
                <a:cs typeface="Times New Roman" panose="02020603050405020304" pitchFamily="18" charset="0"/>
              </a:rPr>
              <a:t> to assess public attitudes and engagement about the precaution dose.</a:t>
            </a:r>
            <a:endParaRPr lang="en-US" sz="1400" dirty="0">
              <a:latin typeface="Times New Roman" panose="02020603050405020304" pitchFamily="18" charset="0"/>
              <a:cs typeface="Times New Roman" panose="02020603050405020304" pitchFamily="18" charset="0"/>
            </a:endParaRPr>
          </a:p>
        </p:txBody>
      </p:sp>
      <p:sp>
        <p:nvSpPr>
          <p:cNvPr id="8" name="Shape 4">
            <a:extLst>
              <a:ext uri="{FF2B5EF4-FFF2-40B4-BE49-F238E27FC236}">
                <a16:creationId xmlns:a16="http://schemas.microsoft.com/office/drawing/2014/main" id="{8A2CFBE8-FC43-4A09-9576-6FD2FB9B8124}"/>
              </a:ext>
            </a:extLst>
          </p:cNvPr>
          <p:cNvSpPr/>
          <p:nvPr/>
        </p:nvSpPr>
        <p:spPr>
          <a:xfrm>
            <a:off x="3922217" y="2132807"/>
            <a:ext cx="403919" cy="403919"/>
          </a:xfrm>
          <a:prstGeom prst="roundRect">
            <a:avLst>
              <a:gd name="adj" fmla="val 6667"/>
            </a:avLst>
          </a:prstGeom>
          <a:solidFill>
            <a:srgbClr val="304755"/>
          </a:solidFill>
          <a:ln/>
        </p:spPr>
      </p:sp>
      <p:sp>
        <p:nvSpPr>
          <p:cNvPr id="9" name="Text 5">
            <a:extLst>
              <a:ext uri="{FF2B5EF4-FFF2-40B4-BE49-F238E27FC236}">
                <a16:creationId xmlns:a16="http://schemas.microsoft.com/office/drawing/2014/main" id="{FA67A8FD-77D3-4CDB-B47F-361602DF7F35}"/>
              </a:ext>
            </a:extLst>
          </p:cNvPr>
          <p:cNvSpPr/>
          <p:nvPr/>
        </p:nvSpPr>
        <p:spPr>
          <a:xfrm>
            <a:off x="4505623" y="2194520"/>
            <a:ext cx="2112169" cy="264021"/>
          </a:xfrm>
          <a:prstGeom prst="rect">
            <a:avLst/>
          </a:prstGeom>
          <a:noFill/>
          <a:ln/>
        </p:spPr>
        <p:txBody>
          <a:bodyPr wrap="none" lIns="0" tIns="0" rIns="0" bIns="0" rtlCol="0" anchor="t"/>
          <a:lstStyle/>
          <a:p>
            <a:pPr>
              <a:lnSpc>
                <a:spcPts val="2042"/>
              </a:lnSpc>
            </a:pPr>
            <a:r>
              <a:rPr lang="en-US" b="1" dirty="0">
                <a:latin typeface="Times New Roman" panose="02020603050405020304" pitchFamily="18" charset="0"/>
                <a:ea typeface="Unbounded" pitchFamily="34" charset="-122"/>
                <a:cs typeface="Times New Roman" panose="02020603050405020304" pitchFamily="18" charset="0"/>
              </a:rPr>
              <a:t>Findings</a:t>
            </a:r>
            <a:endParaRPr lang="en-US" b="1" dirty="0">
              <a:latin typeface="Times New Roman" panose="02020603050405020304" pitchFamily="18" charset="0"/>
              <a:cs typeface="Times New Roman" panose="02020603050405020304" pitchFamily="18" charset="0"/>
            </a:endParaRPr>
          </a:p>
        </p:txBody>
      </p:sp>
      <p:sp>
        <p:nvSpPr>
          <p:cNvPr id="10" name="Text 6">
            <a:extLst>
              <a:ext uri="{FF2B5EF4-FFF2-40B4-BE49-F238E27FC236}">
                <a16:creationId xmlns:a16="http://schemas.microsoft.com/office/drawing/2014/main" id="{268B4B10-4102-4158-B146-5C277E603325}"/>
              </a:ext>
            </a:extLst>
          </p:cNvPr>
          <p:cNvSpPr/>
          <p:nvPr/>
        </p:nvSpPr>
        <p:spPr>
          <a:xfrm>
            <a:off x="4505623" y="2566194"/>
            <a:ext cx="2416373" cy="1148557"/>
          </a:xfrm>
          <a:prstGeom prst="rect">
            <a:avLst/>
          </a:prstGeom>
          <a:noFill/>
          <a:ln/>
        </p:spPr>
        <p:txBody>
          <a:bodyPr wrap="square" lIns="0" tIns="0" rIns="0" bIns="0" rtlCol="0" anchor="t"/>
          <a:lstStyle/>
          <a:p>
            <a:pPr>
              <a:lnSpc>
                <a:spcPts val="2250"/>
              </a:lnSpc>
            </a:pPr>
            <a:r>
              <a:rPr lang="en-US" sz="1400" b="1" dirty="0">
                <a:latin typeface="Times New Roman" panose="02020603050405020304" pitchFamily="18" charset="0"/>
                <a:ea typeface="Cabin" pitchFamily="34" charset="-122"/>
                <a:cs typeface="Times New Roman" panose="02020603050405020304" pitchFamily="18" charset="0"/>
              </a:rPr>
              <a:t>Positive tweets </a:t>
            </a:r>
            <a:r>
              <a:rPr lang="en-US" sz="1400" dirty="0">
                <a:latin typeface="Times New Roman" panose="02020603050405020304" pitchFamily="18" charset="0"/>
                <a:ea typeface="Cabin" pitchFamily="34" charset="-122"/>
                <a:cs typeface="Times New Roman" panose="02020603050405020304" pitchFamily="18" charset="0"/>
              </a:rPr>
              <a:t>revealed supportive perceptions, while </a:t>
            </a:r>
            <a:r>
              <a:rPr lang="en-US" sz="1400" b="1" dirty="0">
                <a:latin typeface="Times New Roman" panose="02020603050405020304" pitchFamily="18" charset="0"/>
                <a:ea typeface="Cabin" pitchFamily="34" charset="-122"/>
                <a:cs typeface="Times New Roman" panose="02020603050405020304" pitchFamily="18" charset="0"/>
              </a:rPr>
              <a:t>negative sentiments </a:t>
            </a:r>
            <a:r>
              <a:rPr lang="en-US" sz="1400" dirty="0">
                <a:latin typeface="Times New Roman" panose="02020603050405020304" pitchFamily="18" charset="0"/>
                <a:ea typeface="Cabin" pitchFamily="34" charset="-122"/>
                <a:cs typeface="Times New Roman" panose="02020603050405020304" pitchFamily="18" charset="0"/>
              </a:rPr>
              <a:t>reflected hesitancy and vaccine concerns.</a:t>
            </a:r>
            <a:endParaRPr lang="en-US" sz="1400" dirty="0">
              <a:latin typeface="Times New Roman" panose="02020603050405020304" pitchFamily="18" charset="0"/>
              <a:cs typeface="Times New Roman" panose="02020603050405020304" pitchFamily="18" charset="0"/>
            </a:endParaRPr>
          </a:p>
        </p:txBody>
      </p:sp>
      <p:sp>
        <p:nvSpPr>
          <p:cNvPr id="11" name="Text 7">
            <a:extLst>
              <a:ext uri="{FF2B5EF4-FFF2-40B4-BE49-F238E27FC236}">
                <a16:creationId xmlns:a16="http://schemas.microsoft.com/office/drawing/2014/main" id="{187BF6B6-1862-4D93-8FAA-73212E2CE9F2}"/>
              </a:ext>
            </a:extLst>
          </p:cNvPr>
          <p:cNvSpPr/>
          <p:nvPr/>
        </p:nvSpPr>
        <p:spPr>
          <a:xfrm>
            <a:off x="4505623" y="3822403"/>
            <a:ext cx="2416373" cy="861418"/>
          </a:xfrm>
          <a:prstGeom prst="rect">
            <a:avLst/>
          </a:prstGeom>
          <a:noFill/>
          <a:ln/>
        </p:spPr>
        <p:txBody>
          <a:bodyPr wrap="square" lIns="0" tIns="0" rIns="0" bIns="0" rtlCol="0" anchor="t"/>
          <a:lstStyle/>
          <a:p>
            <a:pPr>
              <a:lnSpc>
                <a:spcPts val="2250"/>
              </a:lnSpc>
            </a:pPr>
            <a:r>
              <a:rPr lang="en-US" sz="1400" b="1" dirty="0">
                <a:latin typeface="Times New Roman" panose="02020603050405020304" pitchFamily="18" charset="0"/>
                <a:ea typeface="Cabin" pitchFamily="34" charset="-122"/>
                <a:cs typeface="Times New Roman" panose="02020603050405020304" pitchFamily="18" charset="0"/>
              </a:rPr>
              <a:t>Neutral sentiments </a:t>
            </a:r>
            <a:r>
              <a:rPr lang="en-US" sz="1400" dirty="0">
                <a:latin typeface="Times New Roman" panose="02020603050405020304" pitchFamily="18" charset="0"/>
                <a:ea typeface="Cabin" pitchFamily="34" charset="-122"/>
                <a:cs typeface="Times New Roman" panose="02020603050405020304" pitchFamily="18" charset="0"/>
              </a:rPr>
              <a:t>included informative or non-opinionated discourse.</a:t>
            </a:r>
            <a:endParaRPr lang="en-US" sz="1400" dirty="0">
              <a:latin typeface="Times New Roman" panose="02020603050405020304" pitchFamily="18" charset="0"/>
              <a:cs typeface="Times New Roman" panose="02020603050405020304" pitchFamily="18" charset="0"/>
            </a:endParaRPr>
          </a:p>
        </p:txBody>
      </p:sp>
      <p:sp>
        <p:nvSpPr>
          <p:cNvPr id="12" name="Shape 8">
            <a:extLst>
              <a:ext uri="{FF2B5EF4-FFF2-40B4-BE49-F238E27FC236}">
                <a16:creationId xmlns:a16="http://schemas.microsoft.com/office/drawing/2014/main" id="{06F89E6C-B8D2-45BF-8F15-DA0C3D71B19F}"/>
              </a:ext>
            </a:extLst>
          </p:cNvPr>
          <p:cNvSpPr/>
          <p:nvPr/>
        </p:nvSpPr>
        <p:spPr>
          <a:xfrm>
            <a:off x="698104" y="5042794"/>
            <a:ext cx="403919" cy="403919"/>
          </a:xfrm>
          <a:prstGeom prst="roundRect">
            <a:avLst>
              <a:gd name="adj" fmla="val 6667"/>
            </a:avLst>
          </a:prstGeom>
          <a:solidFill>
            <a:srgbClr val="304755"/>
          </a:solidFill>
          <a:ln/>
        </p:spPr>
      </p:sp>
      <p:sp>
        <p:nvSpPr>
          <p:cNvPr id="13" name="Text 9">
            <a:extLst>
              <a:ext uri="{FF2B5EF4-FFF2-40B4-BE49-F238E27FC236}">
                <a16:creationId xmlns:a16="http://schemas.microsoft.com/office/drawing/2014/main" id="{5A396C2D-464C-435F-997F-734443B12DC6}"/>
              </a:ext>
            </a:extLst>
          </p:cNvPr>
          <p:cNvSpPr/>
          <p:nvPr/>
        </p:nvSpPr>
        <p:spPr>
          <a:xfrm>
            <a:off x="1281509" y="5104507"/>
            <a:ext cx="2758778" cy="264021"/>
          </a:xfrm>
          <a:prstGeom prst="rect">
            <a:avLst/>
          </a:prstGeom>
          <a:noFill/>
          <a:ln/>
        </p:spPr>
        <p:txBody>
          <a:bodyPr wrap="none" lIns="0" tIns="0" rIns="0" bIns="0" rtlCol="0" anchor="t"/>
          <a:lstStyle/>
          <a:p>
            <a:pPr>
              <a:lnSpc>
                <a:spcPts val="2042"/>
              </a:lnSpc>
            </a:pPr>
            <a:r>
              <a:rPr lang="en-US" b="1" dirty="0">
                <a:latin typeface="Times New Roman" panose="02020603050405020304" pitchFamily="18" charset="0"/>
                <a:ea typeface="Unbounded" pitchFamily="34" charset="-122"/>
                <a:cs typeface="Times New Roman" panose="02020603050405020304" pitchFamily="18" charset="0"/>
              </a:rPr>
              <a:t>Influence of User Type</a:t>
            </a:r>
            <a:endParaRPr lang="en-US" b="1" dirty="0">
              <a:latin typeface="Times New Roman" panose="02020603050405020304" pitchFamily="18" charset="0"/>
              <a:cs typeface="Times New Roman" panose="02020603050405020304" pitchFamily="18" charset="0"/>
            </a:endParaRPr>
          </a:p>
        </p:txBody>
      </p:sp>
      <p:sp>
        <p:nvSpPr>
          <p:cNvPr id="14" name="Text 10">
            <a:extLst>
              <a:ext uri="{FF2B5EF4-FFF2-40B4-BE49-F238E27FC236}">
                <a16:creationId xmlns:a16="http://schemas.microsoft.com/office/drawing/2014/main" id="{512C8D84-86D4-447A-B08C-27797AB62582}"/>
              </a:ext>
            </a:extLst>
          </p:cNvPr>
          <p:cNvSpPr/>
          <p:nvPr/>
        </p:nvSpPr>
        <p:spPr>
          <a:xfrm>
            <a:off x="1281509" y="5476181"/>
            <a:ext cx="5640388" cy="574278"/>
          </a:xfrm>
          <a:prstGeom prst="rect">
            <a:avLst/>
          </a:prstGeom>
          <a:noFill/>
          <a:ln/>
        </p:spPr>
        <p:txBody>
          <a:bodyPr wrap="square" lIns="0" tIns="0" rIns="0" bIns="0" rtlCol="0" anchor="t"/>
          <a:lstStyle/>
          <a:p>
            <a:pPr>
              <a:lnSpc>
                <a:spcPts val="2250"/>
              </a:lnSpc>
            </a:pPr>
            <a:r>
              <a:rPr lang="en-US" sz="1400" dirty="0">
                <a:latin typeface="Times New Roman" panose="02020603050405020304" pitchFamily="18" charset="0"/>
                <a:ea typeface="Cabin" pitchFamily="34" charset="-122"/>
                <a:cs typeface="Times New Roman" panose="02020603050405020304" pitchFamily="18" charset="0"/>
              </a:rPr>
              <a:t>Government and public figures' tweets had wide reach, often shaping public opinion and discourse dynamics.</a:t>
            </a:r>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669126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67E79B-C354-42F6-A559-174ADDDD4599}"/>
              </a:ext>
            </a:extLst>
          </p:cNvPr>
          <p:cNvSpPr>
            <a:spLocks noGrp="1"/>
          </p:cNvSpPr>
          <p:nvPr>
            <p:ph type="title"/>
          </p:nvPr>
        </p:nvSpPr>
        <p:spPr/>
        <p:txBody>
          <a:bodyPr/>
          <a:lstStyle/>
          <a:p>
            <a:r>
              <a:rPr lang="en-IN" sz="4800" dirty="0"/>
              <a:t>CONTENT</a:t>
            </a:r>
            <a:endParaRPr lang="en-US" dirty="0"/>
          </a:p>
        </p:txBody>
      </p:sp>
      <p:sp>
        <p:nvSpPr>
          <p:cNvPr id="3" name="Content Placeholder 2">
            <a:extLst>
              <a:ext uri="{FF2B5EF4-FFF2-40B4-BE49-F238E27FC236}">
                <a16:creationId xmlns:a16="http://schemas.microsoft.com/office/drawing/2014/main" id="{E385DBEE-5716-4B86-AE32-29796236D26D}"/>
              </a:ext>
            </a:extLst>
          </p:cNvPr>
          <p:cNvSpPr>
            <a:spLocks noGrp="1"/>
          </p:cNvSpPr>
          <p:nvPr>
            <p:ph sz="half" idx="1"/>
          </p:nvPr>
        </p:nvSpPr>
        <p:spPr/>
        <p:txBody>
          <a:bodyPr>
            <a:normAutofit lnSpcReduction="10000"/>
          </a:bodyPr>
          <a:lstStyle/>
          <a:p>
            <a:pPr marL="457200" indent="-457200">
              <a:lnSpc>
                <a:spcPct val="100000"/>
              </a:lnSpc>
              <a:buFont typeface="+mj-lt"/>
              <a:buAutoNum type="arabicPeriod"/>
            </a:pPr>
            <a:r>
              <a:rPr lang="en-IN" dirty="0">
                <a:solidFill>
                  <a:schemeClr val="tx1"/>
                </a:solidFill>
                <a:latin typeface="Times New Roman" panose="02020603050405020304" pitchFamily="18" charset="0"/>
                <a:cs typeface="Times New Roman" panose="02020603050405020304" pitchFamily="18" charset="0"/>
              </a:rPr>
              <a:t>Introduction to the COVID-19 context</a:t>
            </a:r>
          </a:p>
          <a:p>
            <a:pPr marL="457200" indent="-457200">
              <a:lnSpc>
                <a:spcPct val="100000"/>
              </a:lnSpc>
              <a:buFont typeface="+mj-lt"/>
              <a:buAutoNum type="arabicPeriod"/>
            </a:pPr>
            <a:r>
              <a:rPr lang="en-IN" dirty="0">
                <a:solidFill>
                  <a:schemeClr val="tx1"/>
                </a:solidFill>
                <a:latin typeface="Times New Roman" panose="02020603050405020304" pitchFamily="18" charset="0"/>
                <a:cs typeface="Times New Roman" panose="02020603050405020304" pitchFamily="18" charset="0"/>
              </a:rPr>
              <a:t>Key Objectives</a:t>
            </a:r>
          </a:p>
          <a:p>
            <a:pPr marL="457200" indent="-457200">
              <a:lnSpc>
                <a:spcPct val="100000"/>
              </a:lnSpc>
              <a:buFont typeface="+mj-lt"/>
              <a:buAutoNum type="arabicPeriod"/>
            </a:pPr>
            <a:r>
              <a:rPr lang="en-IN" dirty="0">
                <a:solidFill>
                  <a:schemeClr val="tx1"/>
                </a:solidFill>
                <a:latin typeface="Times New Roman" panose="02020603050405020304" pitchFamily="18" charset="0"/>
                <a:cs typeface="Times New Roman" panose="02020603050405020304" pitchFamily="18" charset="0"/>
              </a:rPr>
              <a:t>Methodology</a:t>
            </a:r>
          </a:p>
          <a:p>
            <a:pPr marL="749808" lvl="1" indent="-457200">
              <a:buFont typeface="+mj-lt"/>
              <a:buAutoNum type="alphaLcParenR"/>
            </a:pPr>
            <a:r>
              <a:rPr lang="en-IN" dirty="0">
                <a:solidFill>
                  <a:schemeClr val="tx1"/>
                </a:solidFill>
                <a:latin typeface="Times New Roman" panose="02020603050405020304" pitchFamily="18" charset="0"/>
                <a:cs typeface="Times New Roman" panose="02020603050405020304" pitchFamily="18" charset="0"/>
              </a:rPr>
              <a:t>Study Design </a:t>
            </a:r>
          </a:p>
          <a:p>
            <a:pPr marL="749808" lvl="1" indent="-457200">
              <a:buFont typeface="+mj-lt"/>
              <a:buAutoNum type="alphaLcParenR"/>
            </a:pPr>
            <a:r>
              <a:rPr lang="en-IN" dirty="0">
                <a:solidFill>
                  <a:schemeClr val="tx1"/>
                </a:solidFill>
                <a:latin typeface="Times New Roman" panose="02020603050405020304" pitchFamily="18" charset="0"/>
                <a:cs typeface="Times New Roman" panose="02020603050405020304" pitchFamily="18" charset="0"/>
              </a:rPr>
              <a:t>Data Retrieval and </a:t>
            </a:r>
            <a:r>
              <a:rPr lang="en-IN" dirty="0" err="1">
                <a:solidFill>
                  <a:schemeClr val="tx1"/>
                </a:solidFill>
                <a:latin typeface="Times New Roman" panose="02020603050405020304" pitchFamily="18" charset="0"/>
                <a:cs typeface="Times New Roman" panose="02020603050405020304" pitchFamily="18" charset="0"/>
              </a:rPr>
              <a:t>Preprocessing</a:t>
            </a:r>
            <a:endParaRPr lang="en-IN" dirty="0">
              <a:solidFill>
                <a:schemeClr val="tx1"/>
              </a:solidFill>
              <a:latin typeface="Times New Roman" panose="02020603050405020304" pitchFamily="18" charset="0"/>
              <a:cs typeface="Times New Roman" panose="02020603050405020304" pitchFamily="18" charset="0"/>
            </a:endParaRPr>
          </a:p>
          <a:p>
            <a:pPr marL="749808" lvl="1" indent="-457200">
              <a:buFont typeface="+mj-lt"/>
              <a:buAutoNum type="alphaLcParenR"/>
            </a:pPr>
            <a:r>
              <a:rPr lang="en-IN" dirty="0">
                <a:solidFill>
                  <a:schemeClr val="tx1"/>
                </a:solidFill>
                <a:latin typeface="Times New Roman" panose="02020603050405020304" pitchFamily="18" charset="0"/>
                <a:cs typeface="Times New Roman" panose="02020603050405020304" pitchFamily="18" charset="0"/>
              </a:rPr>
              <a:t>Coding of the Data </a:t>
            </a:r>
          </a:p>
          <a:p>
            <a:pPr marL="749808" lvl="1" indent="-457200">
              <a:buFont typeface="+mj-lt"/>
              <a:buAutoNum type="alphaLcParenR"/>
            </a:pPr>
            <a:r>
              <a:rPr lang="en-IN" dirty="0">
                <a:solidFill>
                  <a:schemeClr val="tx1"/>
                </a:solidFill>
                <a:latin typeface="Times New Roman" panose="02020603050405020304" pitchFamily="18" charset="0"/>
                <a:cs typeface="Times New Roman" panose="02020603050405020304" pitchFamily="18" charset="0"/>
              </a:rPr>
              <a:t>Codebook</a:t>
            </a:r>
          </a:p>
          <a:p>
            <a:pPr marL="749808" lvl="1" indent="-457200">
              <a:buFont typeface="+mj-lt"/>
              <a:buAutoNum type="alphaLcParenR"/>
            </a:pPr>
            <a:r>
              <a:rPr lang="en-IN" dirty="0">
                <a:solidFill>
                  <a:schemeClr val="tx1"/>
                </a:solidFill>
                <a:latin typeface="Times New Roman" panose="02020603050405020304" pitchFamily="18" charset="0"/>
                <a:cs typeface="Times New Roman" panose="02020603050405020304" pitchFamily="18" charset="0"/>
              </a:rPr>
              <a:t>Search Strategy</a:t>
            </a:r>
          </a:p>
          <a:p>
            <a:pPr marL="749808" lvl="1" indent="-457200">
              <a:buFont typeface="+mj-lt"/>
              <a:buAutoNum type="alphaLcParenR"/>
            </a:pPr>
            <a:r>
              <a:rPr lang="en-IN" dirty="0">
                <a:solidFill>
                  <a:schemeClr val="tx1"/>
                </a:solidFill>
                <a:latin typeface="Times New Roman" panose="02020603050405020304" pitchFamily="18" charset="0"/>
                <a:cs typeface="Times New Roman" panose="02020603050405020304" pitchFamily="18" charset="0"/>
              </a:rPr>
              <a:t>Detailed Analysis of Key Tweets Extracted Using Search Strategy 2</a:t>
            </a:r>
          </a:p>
          <a:p>
            <a:endParaRPr lang="en-US" dirty="0"/>
          </a:p>
        </p:txBody>
      </p:sp>
      <p:sp>
        <p:nvSpPr>
          <p:cNvPr id="4" name="Content Placeholder 3">
            <a:extLst>
              <a:ext uri="{FF2B5EF4-FFF2-40B4-BE49-F238E27FC236}">
                <a16:creationId xmlns:a16="http://schemas.microsoft.com/office/drawing/2014/main" id="{8B53A204-CE64-40CB-B708-03390BC82F33}"/>
              </a:ext>
            </a:extLst>
          </p:cNvPr>
          <p:cNvSpPr>
            <a:spLocks noGrp="1"/>
          </p:cNvSpPr>
          <p:nvPr>
            <p:ph sz="half" idx="2"/>
          </p:nvPr>
        </p:nvSpPr>
        <p:spPr/>
        <p:txBody>
          <a:bodyPr>
            <a:normAutofit lnSpcReduction="10000"/>
          </a:bodyPr>
          <a:lstStyle/>
          <a:p>
            <a:pPr marL="749808" lvl="1" indent="-457200">
              <a:buFont typeface="+mj-lt"/>
              <a:buAutoNum type="alphaLcParenR"/>
            </a:pPr>
            <a:r>
              <a:rPr lang="en-IN" dirty="0">
                <a:solidFill>
                  <a:schemeClr val="tx1"/>
                </a:solidFill>
                <a:latin typeface="Times New Roman" panose="02020603050405020304" pitchFamily="18" charset="0"/>
                <a:cs typeface="Times New Roman" panose="02020603050405020304" pitchFamily="18" charset="0"/>
              </a:rPr>
              <a:t>Classification Tweet</a:t>
            </a:r>
          </a:p>
          <a:p>
            <a:pPr marL="749808" lvl="1" indent="-457200">
              <a:buFont typeface="+mj-lt"/>
              <a:buAutoNum type="alphaLcParenR"/>
            </a:pPr>
            <a:r>
              <a:rPr lang="en-IN" dirty="0">
                <a:solidFill>
                  <a:schemeClr val="tx1"/>
                </a:solidFill>
                <a:latin typeface="Times New Roman" panose="02020603050405020304" pitchFamily="18" charset="0"/>
                <a:cs typeface="Times New Roman" panose="02020603050405020304" pitchFamily="18" charset="0"/>
              </a:rPr>
              <a:t>Sentiment Analysis Of Tweets</a:t>
            </a:r>
          </a:p>
          <a:p>
            <a:pPr marL="457200" indent="-457200">
              <a:lnSpc>
                <a:spcPct val="100000"/>
              </a:lnSpc>
              <a:buFont typeface="+mj-lt"/>
              <a:buAutoNum type="arabicPeriod" startAt="4"/>
            </a:pPr>
            <a:r>
              <a:rPr lang="en-IN" dirty="0">
                <a:solidFill>
                  <a:schemeClr val="tx1"/>
                </a:solidFill>
                <a:latin typeface="Times New Roman" panose="02020603050405020304" pitchFamily="18" charset="0"/>
                <a:cs typeface="Times New Roman" panose="02020603050405020304" pitchFamily="18" charset="0"/>
              </a:rPr>
              <a:t>Result</a:t>
            </a:r>
          </a:p>
          <a:p>
            <a:pPr marL="457200" indent="-457200">
              <a:lnSpc>
                <a:spcPct val="100000"/>
              </a:lnSpc>
              <a:buFont typeface="+mj-lt"/>
              <a:buAutoNum type="arabicPeriod" startAt="4"/>
            </a:pPr>
            <a:r>
              <a:rPr lang="en-IN" dirty="0">
                <a:solidFill>
                  <a:schemeClr val="tx1"/>
                </a:solidFill>
                <a:latin typeface="Times New Roman" panose="02020603050405020304" pitchFamily="18" charset="0"/>
                <a:cs typeface="Times New Roman" panose="02020603050405020304" pitchFamily="18" charset="0"/>
              </a:rPr>
              <a:t>Discussion</a:t>
            </a:r>
          </a:p>
          <a:p>
            <a:pPr marL="457200" indent="-457200">
              <a:lnSpc>
                <a:spcPct val="100000"/>
              </a:lnSpc>
              <a:buFont typeface="+mj-lt"/>
              <a:buAutoNum type="arabicPeriod" startAt="4"/>
            </a:pPr>
            <a:r>
              <a:rPr lang="en-IN" dirty="0">
                <a:solidFill>
                  <a:schemeClr val="tx1"/>
                </a:solidFill>
                <a:latin typeface="Times New Roman" panose="02020603050405020304" pitchFamily="18" charset="0"/>
                <a:cs typeface="Times New Roman" panose="02020603050405020304" pitchFamily="18" charset="0"/>
              </a:rPr>
              <a:t>Workflow for tweet analysis</a:t>
            </a:r>
          </a:p>
          <a:p>
            <a:pPr marL="457200" indent="-457200">
              <a:lnSpc>
                <a:spcPct val="100000"/>
              </a:lnSpc>
              <a:buFont typeface="+mj-lt"/>
              <a:buAutoNum type="arabicPeriod" startAt="4"/>
            </a:pPr>
            <a:r>
              <a:rPr lang="en-IN" dirty="0">
                <a:solidFill>
                  <a:schemeClr val="tx1"/>
                </a:solidFill>
                <a:latin typeface="Times New Roman" panose="02020603050405020304" pitchFamily="18" charset="0"/>
                <a:cs typeface="Times New Roman" panose="02020603050405020304" pitchFamily="18" charset="0"/>
              </a:rPr>
              <a:t>Reference </a:t>
            </a:r>
          </a:p>
          <a:p>
            <a:endParaRPr lang="en-US" dirty="0"/>
          </a:p>
        </p:txBody>
      </p:sp>
      <p:sp>
        <p:nvSpPr>
          <p:cNvPr id="5" name="Slide Number Placeholder 4">
            <a:extLst>
              <a:ext uri="{FF2B5EF4-FFF2-40B4-BE49-F238E27FC236}">
                <a16:creationId xmlns:a16="http://schemas.microsoft.com/office/drawing/2014/main" id="{48534F99-CBD0-4C73-9837-030368EB4E6D}"/>
              </a:ext>
            </a:extLst>
          </p:cNvPr>
          <p:cNvSpPr>
            <a:spLocks noGrp="1"/>
          </p:cNvSpPr>
          <p:nvPr>
            <p:ph type="sldNum" sz="quarter" idx="12"/>
          </p:nvPr>
        </p:nvSpPr>
        <p:spPr/>
        <p:txBody>
          <a:bodyPr/>
          <a:lstStyle/>
          <a:p>
            <a:fld id="{3A98EE3D-8CD1-4C3F-BD1C-C98C9596463C}" type="slidenum">
              <a:rPr lang="en-US" smtClean="0"/>
              <a:t>2</a:t>
            </a:fld>
            <a:endParaRPr lang="en-US" dirty="0"/>
          </a:p>
        </p:txBody>
      </p:sp>
    </p:spTree>
    <p:extLst>
      <p:ext uri="{BB962C8B-B14F-4D97-AF65-F5344CB8AC3E}">
        <p14:creationId xmlns:p14="http://schemas.microsoft.com/office/powerpoint/2010/main" val="37812511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005DB2-3102-8144-85E7-85387BAAAB6C}"/>
              </a:ext>
            </a:extLst>
          </p:cNvPr>
          <p:cNvSpPr txBox="1"/>
          <p:nvPr/>
        </p:nvSpPr>
        <p:spPr>
          <a:xfrm>
            <a:off x="607365" y="474241"/>
            <a:ext cx="5984071" cy="830997"/>
          </a:xfrm>
          <a:prstGeom prst="rect">
            <a:avLst/>
          </a:prstGeom>
          <a:noFill/>
        </p:spPr>
        <p:txBody>
          <a:bodyPr wrap="square">
            <a:spAutoFit/>
          </a:bodyPr>
          <a:lstStyle/>
          <a:p>
            <a:r>
              <a:rPr lang="en-IN" sz="2400" b="1" dirty="0">
                <a:effectLst/>
                <a:highlight>
                  <a:srgbClr val="FFFFFF"/>
                </a:highlight>
                <a:latin typeface="Times New Roman" panose="02020603050405020304" pitchFamily="18" charset="0"/>
                <a:ea typeface="Times New Roman" panose="02020603050405020304" pitchFamily="18" charset="0"/>
              </a:rPr>
              <a:t>Graphical Representation of Experience and Opinion</a:t>
            </a:r>
            <a:endParaRPr lang="en-IN" sz="2400" dirty="0"/>
          </a:p>
        </p:txBody>
      </p:sp>
      <p:graphicFrame>
        <p:nvGraphicFramePr>
          <p:cNvPr id="4" name="Table 3">
            <a:extLst>
              <a:ext uri="{FF2B5EF4-FFF2-40B4-BE49-F238E27FC236}">
                <a16:creationId xmlns:a16="http://schemas.microsoft.com/office/drawing/2014/main" id="{9B34FFCF-5EA0-A018-2267-E8EC41B77CC9}"/>
              </a:ext>
            </a:extLst>
          </p:cNvPr>
          <p:cNvGraphicFramePr>
            <a:graphicFrameLocks noGrp="1"/>
          </p:cNvGraphicFramePr>
          <p:nvPr>
            <p:extLst>
              <p:ext uri="{D42A27DB-BD31-4B8C-83A1-F6EECF244321}">
                <p14:modId xmlns:p14="http://schemas.microsoft.com/office/powerpoint/2010/main" val="809861537"/>
              </p:ext>
            </p:extLst>
          </p:nvPr>
        </p:nvGraphicFramePr>
        <p:xfrm>
          <a:off x="923590" y="2305801"/>
          <a:ext cx="4360482" cy="2858980"/>
        </p:xfrm>
        <a:graphic>
          <a:graphicData uri="http://schemas.openxmlformats.org/drawingml/2006/table">
            <a:tbl>
              <a:tblPr>
                <a:tableStyleId>{21E4AEA4-8DFA-4A89-87EB-49C32662AFE0}</a:tableStyleId>
              </a:tblPr>
              <a:tblGrid>
                <a:gridCol w="2293938">
                  <a:extLst>
                    <a:ext uri="{9D8B030D-6E8A-4147-A177-3AD203B41FA5}">
                      <a16:colId xmlns:a16="http://schemas.microsoft.com/office/drawing/2014/main" val="2813558513"/>
                    </a:ext>
                  </a:extLst>
                </a:gridCol>
                <a:gridCol w="1261872">
                  <a:extLst>
                    <a:ext uri="{9D8B030D-6E8A-4147-A177-3AD203B41FA5}">
                      <a16:colId xmlns:a16="http://schemas.microsoft.com/office/drawing/2014/main" val="2715908845"/>
                    </a:ext>
                  </a:extLst>
                </a:gridCol>
                <a:gridCol w="804672">
                  <a:extLst>
                    <a:ext uri="{9D8B030D-6E8A-4147-A177-3AD203B41FA5}">
                      <a16:colId xmlns:a16="http://schemas.microsoft.com/office/drawing/2014/main" val="4035358159"/>
                    </a:ext>
                  </a:extLst>
                </a:gridCol>
              </a:tblGrid>
              <a:tr h="285898">
                <a:tc>
                  <a:txBody>
                    <a:bodyPr/>
                    <a:lstStyle/>
                    <a:p>
                      <a:pPr algn="ctr">
                        <a:lnSpc>
                          <a:spcPct val="115000"/>
                        </a:lnSpc>
                      </a:pPr>
                      <a:r>
                        <a:rPr lang="en-IN" sz="1600" b="1" dirty="0">
                          <a:solidFill>
                            <a:schemeClr val="tx1"/>
                          </a:solidFill>
                          <a:effectLst/>
                          <a:latin typeface="Times New Roman" panose="02020603050405020304" pitchFamily="18" charset="0"/>
                          <a:cs typeface="Times New Roman" panose="02020603050405020304" pitchFamily="18" charset="0"/>
                        </a:rPr>
                        <a:t>Vaccinated</a:t>
                      </a:r>
                      <a:endParaRPr lang="en-IN" sz="1600" b="1"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tc>
                  <a:txBody>
                    <a:bodyPr/>
                    <a:lstStyle/>
                    <a:p>
                      <a:pPr algn="ctr">
                        <a:lnSpc>
                          <a:spcPct val="115000"/>
                        </a:lnSpc>
                      </a:pPr>
                      <a:r>
                        <a:rPr lang="en-IN" sz="1600" dirty="0">
                          <a:solidFill>
                            <a:schemeClr val="tx1"/>
                          </a:solidFill>
                          <a:effectLst/>
                          <a:latin typeface="Times New Roman" panose="02020603050405020304" pitchFamily="18" charset="0"/>
                          <a:cs typeface="Times New Roman" panose="02020603050405020304" pitchFamily="18" charset="0"/>
                        </a:rPr>
                        <a:t>Positive</a:t>
                      </a:r>
                      <a:endParaRPr lang="en-IN" sz="16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tc>
                  <a:txBody>
                    <a:bodyPr/>
                    <a:lstStyle/>
                    <a:p>
                      <a:pPr algn="ctr">
                        <a:lnSpc>
                          <a:spcPct val="115000"/>
                        </a:lnSpc>
                      </a:pPr>
                      <a:r>
                        <a:rPr lang="en-IN" sz="1600" dirty="0">
                          <a:solidFill>
                            <a:schemeClr val="tx1"/>
                          </a:solidFill>
                          <a:effectLst/>
                          <a:latin typeface="Times New Roman" panose="02020603050405020304" pitchFamily="18" charset="0"/>
                          <a:cs typeface="Times New Roman" panose="02020603050405020304" pitchFamily="18" charset="0"/>
                        </a:rPr>
                        <a:t>16</a:t>
                      </a:r>
                      <a:endParaRPr lang="en-IN" sz="16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extLst>
                  <a:ext uri="{0D108BD9-81ED-4DB2-BD59-A6C34878D82A}">
                    <a16:rowId xmlns:a16="http://schemas.microsoft.com/office/drawing/2014/main" val="597482807"/>
                  </a:ext>
                </a:extLst>
              </a:tr>
              <a:tr h="285898">
                <a:tc>
                  <a:txBody>
                    <a:bodyPr/>
                    <a:lstStyle/>
                    <a:p>
                      <a:pPr algn="ctr">
                        <a:lnSpc>
                          <a:spcPct val="115000"/>
                        </a:lnSpc>
                      </a:pPr>
                      <a:r>
                        <a:rPr lang="en-IN" sz="1600" b="1" dirty="0">
                          <a:solidFill>
                            <a:schemeClr val="tx1"/>
                          </a:solidFill>
                          <a:effectLst/>
                          <a:latin typeface="Times New Roman" panose="02020603050405020304" pitchFamily="18" charset="0"/>
                          <a:cs typeface="Times New Roman" panose="02020603050405020304" pitchFamily="18" charset="0"/>
                        </a:rPr>
                        <a:t> </a:t>
                      </a:r>
                      <a:endParaRPr lang="en-IN" sz="1600" b="1"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tc>
                  <a:txBody>
                    <a:bodyPr/>
                    <a:lstStyle/>
                    <a:p>
                      <a:pPr algn="ctr">
                        <a:lnSpc>
                          <a:spcPct val="115000"/>
                        </a:lnSpc>
                      </a:pPr>
                      <a:r>
                        <a:rPr lang="en-IN" sz="1600" dirty="0">
                          <a:solidFill>
                            <a:schemeClr val="tx1"/>
                          </a:solidFill>
                          <a:effectLst/>
                          <a:latin typeface="Times New Roman" panose="02020603050405020304" pitchFamily="18" charset="0"/>
                          <a:cs typeface="Times New Roman" panose="02020603050405020304" pitchFamily="18" charset="0"/>
                        </a:rPr>
                        <a:t>Neutral</a:t>
                      </a:r>
                      <a:endParaRPr lang="en-IN" sz="16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tc>
                  <a:txBody>
                    <a:bodyPr/>
                    <a:lstStyle/>
                    <a:p>
                      <a:pPr algn="ctr">
                        <a:lnSpc>
                          <a:spcPct val="115000"/>
                        </a:lnSpc>
                      </a:pPr>
                      <a:r>
                        <a:rPr lang="en-IN" sz="1600" dirty="0">
                          <a:solidFill>
                            <a:schemeClr val="tx1"/>
                          </a:solidFill>
                          <a:effectLst/>
                          <a:latin typeface="Times New Roman" panose="02020603050405020304" pitchFamily="18" charset="0"/>
                          <a:cs typeface="Times New Roman" panose="02020603050405020304" pitchFamily="18" charset="0"/>
                        </a:rPr>
                        <a:t>16</a:t>
                      </a:r>
                      <a:endParaRPr lang="en-IN" sz="16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extLst>
                  <a:ext uri="{0D108BD9-81ED-4DB2-BD59-A6C34878D82A}">
                    <a16:rowId xmlns:a16="http://schemas.microsoft.com/office/drawing/2014/main" val="1477318337"/>
                  </a:ext>
                </a:extLst>
              </a:tr>
              <a:tr h="285898">
                <a:tc>
                  <a:txBody>
                    <a:bodyPr/>
                    <a:lstStyle/>
                    <a:p>
                      <a:pPr algn="ctr">
                        <a:lnSpc>
                          <a:spcPct val="115000"/>
                        </a:lnSpc>
                      </a:pPr>
                      <a:r>
                        <a:rPr lang="en-IN" sz="1600" b="1" dirty="0">
                          <a:solidFill>
                            <a:schemeClr val="tx1"/>
                          </a:solidFill>
                          <a:effectLst/>
                          <a:latin typeface="Times New Roman" panose="02020603050405020304" pitchFamily="18" charset="0"/>
                          <a:cs typeface="Times New Roman" panose="02020603050405020304" pitchFamily="18" charset="0"/>
                        </a:rPr>
                        <a:t> </a:t>
                      </a:r>
                      <a:endParaRPr lang="en-IN" sz="1600" b="1"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tc>
                  <a:txBody>
                    <a:bodyPr/>
                    <a:lstStyle/>
                    <a:p>
                      <a:pPr algn="ctr">
                        <a:lnSpc>
                          <a:spcPct val="115000"/>
                        </a:lnSpc>
                      </a:pPr>
                      <a:r>
                        <a:rPr lang="en-IN" sz="1600" dirty="0">
                          <a:solidFill>
                            <a:schemeClr val="tx1"/>
                          </a:solidFill>
                          <a:effectLst/>
                          <a:latin typeface="Times New Roman" panose="02020603050405020304" pitchFamily="18" charset="0"/>
                          <a:cs typeface="Times New Roman" panose="02020603050405020304" pitchFamily="18" charset="0"/>
                        </a:rPr>
                        <a:t> </a:t>
                      </a:r>
                      <a:endParaRPr lang="en-IN" sz="16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tc>
                  <a:txBody>
                    <a:bodyPr/>
                    <a:lstStyle/>
                    <a:p>
                      <a:pPr algn="ctr">
                        <a:lnSpc>
                          <a:spcPct val="115000"/>
                        </a:lnSpc>
                      </a:pPr>
                      <a:r>
                        <a:rPr lang="en-IN" sz="1600" dirty="0">
                          <a:solidFill>
                            <a:schemeClr val="tx1"/>
                          </a:solidFill>
                          <a:effectLst/>
                          <a:latin typeface="Times New Roman" panose="02020603050405020304" pitchFamily="18" charset="0"/>
                          <a:cs typeface="Times New Roman" panose="02020603050405020304" pitchFamily="18" charset="0"/>
                        </a:rPr>
                        <a:t> </a:t>
                      </a:r>
                      <a:endParaRPr lang="en-IN" sz="16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extLst>
                  <a:ext uri="{0D108BD9-81ED-4DB2-BD59-A6C34878D82A}">
                    <a16:rowId xmlns:a16="http://schemas.microsoft.com/office/drawing/2014/main" val="997191652"/>
                  </a:ext>
                </a:extLst>
              </a:tr>
              <a:tr h="285898">
                <a:tc>
                  <a:txBody>
                    <a:bodyPr/>
                    <a:lstStyle/>
                    <a:p>
                      <a:pPr algn="ctr">
                        <a:lnSpc>
                          <a:spcPct val="115000"/>
                        </a:lnSpc>
                      </a:pPr>
                      <a:r>
                        <a:rPr lang="en-IN" sz="1600" b="1" dirty="0">
                          <a:solidFill>
                            <a:schemeClr val="tx1"/>
                          </a:solidFill>
                          <a:effectLst/>
                          <a:latin typeface="Times New Roman" panose="02020603050405020304" pitchFamily="18" charset="0"/>
                          <a:cs typeface="Times New Roman" panose="02020603050405020304" pitchFamily="18" charset="0"/>
                        </a:rPr>
                        <a:t>Personal Experience</a:t>
                      </a:r>
                      <a:endParaRPr lang="en-IN" sz="1600" b="1"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tc>
                  <a:txBody>
                    <a:bodyPr/>
                    <a:lstStyle/>
                    <a:p>
                      <a:pPr algn="ctr">
                        <a:lnSpc>
                          <a:spcPct val="115000"/>
                        </a:lnSpc>
                      </a:pPr>
                      <a:r>
                        <a:rPr lang="en-IN" sz="1600" dirty="0">
                          <a:solidFill>
                            <a:schemeClr val="tx1"/>
                          </a:solidFill>
                          <a:effectLst/>
                          <a:latin typeface="Times New Roman" panose="02020603050405020304" pitchFamily="18" charset="0"/>
                          <a:cs typeface="Times New Roman" panose="02020603050405020304" pitchFamily="18" charset="0"/>
                        </a:rPr>
                        <a:t>Positive</a:t>
                      </a:r>
                      <a:endParaRPr lang="en-IN" sz="16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tc>
                  <a:txBody>
                    <a:bodyPr/>
                    <a:lstStyle/>
                    <a:p>
                      <a:pPr algn="ctr">
                        <a:lnSpc>
                          <a:spcPct val="115000"/>
                        </a:lnSpc>
                      </a:pPr>
                      <a:r>
                        <a:rPr lang="en-IN" sz="1600" dirty="0">
                          <a:solidFill>
                            <a:schemeClr val="tx1"/>
                          </a:solidFill>
                          <a:effectLst/>
                          <a:latin typeface="Times New Roman" panose="02020603050405020304" pitchFamily="18" charset="0"/>
                          <a:cs typeface="Times New Roman" panose="02020603050405020304" pitchFamily="18" charset="0"/>
                        </a:rPr>
                        <a:t>2</a:t>
                      </a:r>
                      <a:endParaRPr lang="en-IN" sz="16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extLst>
                  <a:ext uri="{0D108BD9-81ED-4DB2-BD59-A6C34878D82A}">
                    <a16:rowId xmlns:a16="http://schemas.microsoft.com/office/drawing/2014/main" val="3837846482"/>
                  </a:ext>
                </a:extLst>
              </a:tr>
              <a:tr h="285898">
                <a:tc>
                  <a:txBody>
                    <a:bodyPr/>
                    <a:lstStyle/>
                    <a:p>
                      <a:pPr algn="ctr">
                        <a:lnSpc>
                          <a:spcPct val="115000"/>
                        </a:lnSpc>
                      </a:pPr>
                      <a:r>
                        <a:rPr lang="en-IN" sz="1600" b="1" dirty="0">
                          <a:solidFill>
                            <a:schemeClr val="tx1"/>
                          </a:solidFill>
                          <a:effectLst/>
                          <a:latin typeface="Times New Roman" panose="02020603050405020304" pitchFamily="18" charset="0"/>
                          <a:cs typeface="Times New Roman" panose="02020603050405020304" pitchFamily="18" charset="0"/>
                        </a:rPr>
                        <a:t> </a:t>
                      </a:r>
                      <a:endParaRPr lang="en-IN" sz="1600" b="1"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tc>
                  <a:txBody>
                    <a:bodyPr/>
                    <a:lstStyle/>
                    <a:p>
                      <a:pPr algn="ctr">
                        <a:lnSpc>
                          <a:spcPct val="115000"/>
                        </a:lnSpc>
                      </a:pPr>
                      <a:r>
                        <a:rPr lang="en-IN" sz="1600" dirty="0">
                          <a:solidFill>
                            <a:schemeClr val="tx1"/>
                          </a:solidFill>
                          <a:effectLst/>
                          <a:latin typeface="Times New Roman" panose="02020603050405020304" pitchFamily="18" charset="0"/>
                          <a:cs typeface="Times New Roman" panose="02020603050405020304" pitchFamily="18" charset="0"/>
                        </a:rPr>
                        <a:t>Negative</a:t>
                      </a:r>
                      <a:endParaRPr lang="en-IN" sz="16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tc>
                  <a:txBody>
                    <a:bodyPr/>
                    <a:lstStyle/>
                    <a:p>
                      <a:pPr algn="ctr">
                        <a:lnSpc>
                          <a:spcPct val="115000"/>
                        </a:lnSpc>
                      </a:pPr>
                      <a:r>
                        <a:rPr lang="en-IN" sz="1600" dirty="0">
                          <a:solidFill>
                            <a:schemeClr val="tx1"/>
                          </a:solidFill>
                          <a:effectLst/>
                          <a:latin typeface="Times New Roman" panose="02020603050405020304" pitchFamily="18" charset="0"/>
                          <a:cs typeface="Times New Roman" panose="02020603050405020304" pitchFamily="18" charset="0"/>
                        </a:rPr>
                        <a:t>16</a:t>
                      </a:r>
                      <a:endParaRPr lang="en-IN" sz="16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extLst>
                  <a:ext uri="{0D108BD9-81ED-4DB2-BD59-A6C34878D82A}">
                    <a16:rowId xmlns:a16="http://schemas.microsoft.com/office/drawing/2014/main" val="3642847283"/>
                  </a:ext>
                </a:extLst>
              </a:tr>
              <a:tr h="285898">
                <a:tc>
                  <a:txBody>
                    <a:bodyPr/>
                    <a:lstStyle/>
                    <a:p>
                      <a:pPr algn="ctr">
                        <a:lnSpc>
                          <a:spcPct val="115000"/>
                        </a:lnSpc>
                      </a:pPr>
                      <a:r>
                        <a:rPr lang="en-IN" sz="1600" b="1" dirty="0">
                          <a:solidFill>
                            <a:schemeClr val="tx1"/>
                          </a:solidFill>
                          <a:effectLst/>
                          <a:latin typeface="Times New Roman" panose="02020603050405020304" pitchFamily="18" charset="0"/>
                          <a:cs typeface="Times New Roman" panose="02020603050405020304" pitchFamily="18" charset="0"/>
                        </a:rPr>
                        <a:t> </a:t>
                      </a:r>
                      <a:endParaRPr lang="en-IN" sz="1600" b="1"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tc>
                  <a:txBody>
                    <a:bodyPr/>
                    <a:lstStyle/>
                    <a:p>
                      <a:pPr algn="ctr">
                        <a:lnSpc>
                          <a:spcPct val="115000"/>
                        </a:lnSpc>
                      </a:pPr>
                      <a:r>
                        <a:rPr lang="en-IN" sz="1600" dirty="0">
                          <a:solidFill>
                            <a:schemeClr val="tx1"/>
                          </a:solidFill>
                          <a:effectLst/>
                          <a:latin typeface="Times New Roman" panose="02020603050405020304" pitchFamily="18" charset="0"/>
                          <a:cs typeface="Times New Roman" panose="02020603050405020304" pitchFamily="18" charset="0"/>
                        </a:rPr>
                        <a:t>Neutral</a:t>
                      </a:r>
                      <a:endParaRPr lang="en-IN" sz="16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tc>
                  <a:txBody>
                    <a:bodyPr/>
                    <a:lstStyle/>
                    <a:p>
                      <a:pPr algn="ctr">
                        <a:lnSpc>
                          <a:spcPct val="115000"/>
                        </a:lnSpc>
                      </a:pPr>
                      <a:r>
                        <a:rPr lang="en-IN" sz="1600" dirty="0">
                          <a:solidFill>
                            <a:schemeClr val="tx1"/>
                          </a:solidFill>
                          <a:effectLst/>
                          <a:latin typeface="Times New Roman" panose="02020603050405020304" pitchFamily="18" charset="0"/>
                          <a:cs typeface="Times New Roman" panose="02020603050405020304" pitchFamily="18" charset="0"/>
                        </a:rPr>
                        <a:t>6</a:t>
                      </a:r>
                      <a:endParaRPr lang="en-IN" sz="16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extLst>
                  <a:ext uri="{0D108BD9-81ED-4DB2-BD59-A6C34878D82A}">
                    <a16:rowId xmlns:a16="http://schemas.microsoft.com/office/drawing/2014/main" val="252808334"/>
                  </a:ext>
                </a:extLst>
              </a:tr>
              <a:tr h="285898">
                <a:tc>
                  <a:txBody>
                    <a:bodyPr/>
                    <a:lstStyle/>
                    <a:p>
                      <a:pPr algn="ctr">
                        <a:lnSpc>
                          <a:spcPct val="115000"/>
                        </a:lnSpc>
                      </a:pPr>
                      <a:r>
                        <a:rPr lang="en-IN" sz="1600" b="1" dirty="0">
                          <a:solidFill>
                            <a:schemeClr val="tx1"/>
                          </a:solidFill>
                          <a:effectLst/>
                          <a:latin typeface="Times New Roman" panose="02020603050405020304" pitchFamily="18" charset="0"/>
                          <a:cs typeface="Times New Roman" panose="02020603050405020304" pitchFamily="18" charset="0"/>
                        </a:rPr>
                        <a:t> </a:t>
                      </a:r>
                      <a:endParaRPr lang="en-IN" sz="1600" b="1"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tc>
                  <a:txBody>
                    <a:bodyPr/>
                    <a:lstStyle/>
                    <a:p>
                      <a:pPr algn="ctr">
                        <a:lnSpc>
                          <a:spcPct val="115000"/>
                        </a:lnSpc>
                      </a:pPr>
                      <a:r>
                        <a:rPr lang="en-IN" sz="1600" dirty="0">
                          <a:solidFill>
                            <a:schemeClr val="tx1"/>
                          </a:solidFill>
                          <a:effectLst/>
                          <a:latin typeface="Times New Roman" panose="02020603050405020304" pitchFamily="18" charset="0"/>
                          <a:cs typeface="Times New Roman" panose="02020603050405020304" pitchFamily="18" charset="0"/>
                        </a:rPr>
                        <a:t> </a:t>
                      </a:r>
                      <a:endParaRPr lang="en-IN" sz="16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tc>
                  <a:txBody>
                    <a:bodyPr/>
                    <a:lstStyle/>
                    <a:p>
                      <a:pPr algn="ctr">
                        <a:lnSpc>
                          <a:spcPct val="115000"/>
                        </a:lnSpc>
                      </a:pPr>
                      <a:r>
                        <a:rPr lang="en-IN" sz="1600" dirty="0">
                          <a:solidFill>
                            <a:schemeClr val="tx1"/>
                          </a:solidFill>
                          <a:effectLst/>
                          <a:latin typeface="Times New Roman" panose="02020603050405020304" pitchFamily="18" charset="0"/>
                          <a:cs typeface="Times New Roman" panose="02020603050405020304" pitchFamily="18" charset="0"/>
                        </a:rPr>
                        <a:t> </a:t>
                      </a:r>
                      <a:endParaRPr lang="en-IN" sz="16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extLst>
                  <a:ext uri="{0D108BD9-81ED-4DB2-BD59-A6C34878D82A}">
                    <a16:rowId xmlns:a16="http://schemas.microsoft.com/office/drawing/2014/main" val="3021731302"/>
                  </a:ext>
                </a:extLst>
              </a:tr>
              <a:tr h="285898">
                <a:tc>
                  <a:txBody>
                    <a:bodyPr/>
                    <a:lstStyle/>
                    <a:p>
                      <a:pPr algn="ctr">
                        <a:lnSpc>
                          <a:spcPct val="115000"/>
                        </a:lnSpc>
                      </a:pPr>
                      <a:r>
                        <a:rPr lang="en-IN" sz="1600" b="1" dirty="0">
                          <a:solidFill>
                            <a:schemeClr val="tx1"/>
                          </a:solidFill>
                          <a:effectLst/>
                          <a:latin typeface="Times New Roman" panose="02020603050405020304" pitchFamily="18" charset="0"/>
                          <a:cs typeface="Times New Roman" panose="02020603050405020304" pitchFamily="18" charset="0"/>
                        </a:rPr>
                        <a:t>General Opinion</a:t>
                      </a:r>
                      <a:endParaRPr lang="en-IN" sz="1600" b="1"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tc>
                  <a:txBody>
                    <a:bodyPr/>
                    <a:lstStyle/>
                    <a:p>
                      <a:pPr algn="ctr">
                        <a:lnSpc>
                          <a:spcPct val="115000"/>
                        </a:lnSpc>
                      </a:pPr>
                      <a:r>
                        <a:rPr lang="en-IN" sz="1600" dirty="0">
                          <a:solidFill>
                            <a:schemeClr val="tx1"/>
                          </a:solidFill>
                          <a:effectLst/>
                          <a:latin typeface="Times New Roman" panose="02020603050405020304" pitchFamily="18" charset="0"/>
                          <a:cs typeface="Times New Roman" panose="02020603050405020304" pitchFamily="18" charset="0"/>
                        </a:rPr>
                        <a:t>Positive</a:t>
                      </a:r>
                      <a:endParaRPr lang="en-IN" sz="16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tc>
                  <a:txBody>
                    <a:bodyPr/>
                    <a:lstStyle/>
                    <a:p>
                      <a:pPr algn="ctr">
                        <a:lnSpc>
                          <a:spcPct val="115000"/>
                        </a:lnSpc>
                      </a:pPr>
                      <a:r>
                        <a:rPr lang="en-IN" sz="1600" dirty="0">
                          <a:solidFill>
                            <a:schemeClr val="tx1"/>
                          </a:solidFill>
                          <a:effectLst/>
                          <a:latin typeface="Times New Roman" panose="02020603050405020304" pitchFamily="18" charset="0"/>
                          <a:cs typeface="Times New Roman" panose="02020603050405020304" pitchFamily="18" charset="0"/>
                        </a:rPr>
                        <a:t>3</a:t>
                      </a:r>
                      <a:endParaRPr lang="en-IN" sz="16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extLst>
                  <a:ext uri="{0D108BD9-81ED-4DB2-BD59-A6C34878D82A}">
                    <a16:rowId xmlns:a16="http://schemas.microsoft.com/office/drawing/2014/main" val="3001635804"/>
                  </a:ext>
                </a:extLst>
              </a:tr>
              <a:tr h="285898">
                <a:tc>
                  <a:txBody>
                    <a:bodyPr/>
                    <a:lstStyle/>
                    <a:p>
                      <a:pPr algn="ctr">
                        <a:lnSpc>
                          <a:spcPct val="115000"/>
                        </a:lnSpc>
                      </a:pPr>
                      <a:r>
                        <a:rPr lang="en-IN" sz="1600" dirty="0">
                          <a:solidFill>
                            <a:schemeClr val="tx1"/>
                          </a:solidFill>
                          <a:effectLst/>
                          <a:latin typeface="Times New Roman" panose="02020603050405020304" pitchFamily="18" charset="0"/>
                          <a:cs typeface="Times New Roman" panose="02020603050405020304" pitchFamily="18" charset="0"/>
                        </a:rPr>
                        <a:t> </a:t>
                      </a:r>
                      <a:endParaRPr lang="en-IN" sz="16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tc>
                  <a:txBody>
                    <a:bodyPr/>
                    <a:lstStyle/>
                    <a:p>
                      <a:pPr algn="ctr">
                        <a:lnSpc>
                          <a:spcPct val="115000"/>
                        </a:lnSpc>
                      </a:pPr>
                      <a:r>
                        <a:rPr lang="en-IN" sz="1600" dirty="0">
                          <a:solidFill>
                            <a:schemeClr val="tx1"/>
                          </a:solidFill>
                          <a:effectLst/>
                          <a:latin typeface="Times New Roman" panose="02020603050405020304" pitchFamily="18" charset="0"/>
                          <a:cs typeface="Times New Roman" panose="02020603050405020304" pitchFamily="18" charset="0"/>
                        </a:rPr>
                        <a:t>Negative</a:t>
                      </a:r>
                      <a:endParaRPr lang="en-IN" sz="16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tc>
                  <a:txBody>
                    <a:bodyPr/>
                    <a:lstStyle/>
                    <a:p>
                      <a:pPr algn="ctr">
                        <a:lnSpc>
                          <a:spcPct val="115000"/>
                        </a:lnSpc>
                      </a:pPr>
                      <a:r>
                        <a:rPr lang="en-IN" sz="1600" dirty="0">
                          <a:solidFill>
                            <a:schemeClr val="tx1"/>
                          </a:solidFill>
                          <a:effectLst/>
                          <a:latin typeface="Times New Roman" panose="02020603050405020304" pitchFamily="18" charset="0"/>
                          <a:cs typeface="Times New Roman" panose="02020603050405020304" pitchFamily="18" charset="0"/>
                        </a:rPr>
                        <a:t>7</a:t>
                      </a:r>
                      <a:endParaRPr lang="en-IN" sz="16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extLst>
                  <a:ext uri="{0D108BD9-81ED-4DB2-BD59-A6C34878D82A}">
                    <a16:rowId xmlns:a16="http://schemas.microsoft.com/office/drawing/2014/main" val="1506529492"/>
                  </a:ext>
                </a:extLst>
              </a:tr>
              <a:tr h="285898">
                <a:tc>
                  <a:txBody>
                    <a:bodyPr/>
                    <a:lstStyle/>
                    <a:p>
                      <a:pPr algn="ctr">
                        <a:lnSpc>
                          <a:spcPct val="115000"/>
                        </a:lnSpc>
                      </a:pPr>
                      <a:r>
                        <a:rPr lang="en-IN" sz="1600" dirty="0">
                          <a:solidFill>
                            <a:schemeClr val="tx1"/>
                          </a:solidFill>
                          <a:effectLst/>
                          <a:latin typeface="Times New Roman" panose="02020603050405020304" pitchFamily="18" charset="0"/>
                          <a:cs typeface="Times New Roman" panose="02020603050405020304" pitchFamily="18" charset="0"/>
                        </a:rPr>
                        <a:t> </a:t>
                      </a:r>
                      <a:endParaRPr lang="en-IN" sz="16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tc>
                  <a:txBody>
                    <a:bodyPr/>
                    <a:lstStyle/>
                    <a:p>
                      <a:pPr algn="ctr">
                        <a:lnSpc>
                          <a:spcPct val="115000"/>
                        </a:lnSpc>
                      </a:pPr>
                      <a:r>
                        <a:rPr lang="en-IN" sz="1600" dirty="0">
                          <a:solidFill>
                            <a:schemeClr val="tx1"/>
                          </a:solidFill>
                          <a:effectLst/>
                          <a:latin typeface="Times New Roman" panose="02020603050405020304" pitchFamily="18" charset="0"/>
                          <a:cs typeface="Times New Roman" panose="02020603050405020304" pitchFamily="18" charset="0"/>
                        </a:rPr>
                        <a:t>Neutral</a:t>
                      </a:r>
                      <a:endParaRPr lang="en-IN" sz="16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tc>
                  <a:txBody>
                    <a:bodyPr/>
                    <a:lstStyle/>
                    <a:p>
                      <a:pPr algn="ctr">
                        <a:lnSpc>
                          <a:spcPct val="115000"/>
                        </a:lnSpc>
                      </a:pPr>
                      <a:r>
                        <a:rPr lang="en-IN" sz="1600" dirty="0">
                          <a:solidFill>
                            <a:schemeClr val="tx1"/>
                          </a:solidFill>
                          <a:effectLst/>
                          <a:latin typeface="Times New Roman" panose="02020603050405020304" pitchFamily="18" charset="0"/>
                          <a:cs typeface="Times New Roman" panose="02020603050405020304" pitchFamily="18" charset="0"/>
                        </a:rPr>
                        <a:t>2</a:t>
                      </a:r>
                      <a:endParaRPr lang="en-IN" sz="16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5400" marR="25400" marT="0" marB="0" anchor="b"/>
                </a:tc>
                <a:extLst>
                  <a:ext uri="{0D108BD9-81ED-4DB2-BD59-A6C34878D82A}">
                    <a16:rowId xmlns:a16="http://schemas.microsoft.com/office/drawing/2014/main" val="3888289818"/>
                  </a:ext>
                </a:extLst>
              </a:tr>
            </a:tbl>
          </a:graphicData>
        </a:graphic>
      </p:graphicFrame>
      <p:sp>
        <p:nvSpPr>
          <p:cNvPr id="6" name="TextBox 5">
            <a:extLst>
              <a:ext uri="{FF2B5EF4-FFF2-40B4-BE49-F238E27FC236}">
                <a16:creationId xmlns:a16="http://schemas.microsoft.com/office/drawing/2014/main" id="{4EC3DE6F-A72F-1186-29CD-77032736C725}"/>
              </a:ext>
            </a:extLst>
          </p:cNvPr>
          <p:cNvSpPr txBox="1"/>
          <p:nvPr/>
        </p:nvSpPr>
        <p:spPr>
          <a:xfrm>
            <a:off x="732646" y="1487771"/>
            <a:ext cx="4551426" cy="703591"/>
          </a:xfrm>
          <a:prstGeom prst="rect">
            <a:avLst/>
          </a:prstGeom>
          <a:noFill/>
        </p:spPr>
        <p:txBody>
          <a:bodyPr wrap="square">
            <a:spAutoFit/>
          </a:bodyPr>
          <a:lstStyle/>
          <a:p>
            <a:pPr algn="just">
              <a:lnSpc>
                <a:spcPct val="115000"/>
              </a:lnSpc>
              <a:spcBef>
                <a:spcPts val="900"/>
              </a:spcBef>
            </a:pPr>
            <a:r>
              <a:rPr lang="en-IN" sz="1800" dirty="0">
                <a:solidFill>
                  <a:srgbClr val="000000"/>
                </a:solidFill>
                <a:effectLst/>
                <a:highlight>
                  <a:srgbClr val="FFFFFF"/>
                </a:highlight>
                <a:latin typeface="Times New Roman" panose="02020603050405020304" pitchFamily="18" charset="0"/>
                <a:ea typeface="Times New Roman" panose="02020603050405020304" pitchFamily="18" charset="0"/>
              </a:rPr>
              <a:t>Table 6: sentiment analysis of two themes: experience and opinion</a:t>
            </a:r>
            <a:endParaRPr lang="en-IN" sz="1600" dirty="0">
              <a:effectLst/>
              <a:latin typeface="Arial" panose="020B0604020202020204" pitchFamily="34" charset="0"/>
              <a:ea typeface="Arial" panose="020B0604020202020204" pitchFamily="34" charset="0"/>
            </a:endParaRPr>
          </a:p>
        </p:txBody>
      </p:sp>
      <p:pic>
        <p:nvPicPr>
          <p:cNvPr id="7" name="image14.png" descr="Chart">
            <a:extLst>
              <a:ext uri="{FF2B5EF4-FFF2-40B4-BE49-F238E27FC236}">
                <a16:creationId xmlns:a16="http://schemas.microsoft.com/office/drawing/2014/main" id="{19993692-5D86-FCBB-3630-3B2165E8B16D}"/>
              </a:ext>
            </a:extLst>
          </p:cNvPr>
          <p:cNvPicPr/>
          <p:nvPr/>
        </p:nvPicPr>
        <p:blipFill>
          <a:blip r:embed="rId2"/>
          <a:srcRect/>
          <a:stretch>
            <a:fillRect/>
          </a:stretch>
        </p:blipFill>
        <p:spPr>
          <a:xfrm>
            <a:off x="6907929" y="606188"/>
            <a:ext cx="4360481" cy="2728595"/>
          </a:xfrm>
          <a:prstGeom prst="rect">
            <a:avLst/>
          </a:prstGeom>
          <a:ln/>
        </p:spPr>
      </p:pic>
      <p:pic>
        <p:nvPicPr>
          <p:cNvPr id="8" name="Picture 7" descr="Chart">
            <a:extLst>
              <a:ext uri="{FF2B5EF4-FFF2-40B4-BE49-F238E27FC236}">
                <a16:creationId xmlns:a16="http://schemas.microsoft.com/office/drawing/2014/main" id="{A3DD118D-62C4-B521-A9EA-085991D1E411}"/>
              </a:ext>
            </a:extLst>
          </p:cNvPr>
          <p:cNvPicPr/>
          <p:nvPr/>
        </p:nvPicPr>
        <p:blipFill>
          <a:blip r:embed="rId3"/>
          <a:srcRect/>
          <a:stretch>
            <a:fillRect/>
          </a:stretch>
        </p:blipFill>
        <p:spPr>
          <a:xfrm>
            <a:off x="6591439" y="3429000"/>
            <a:ext cx="4748288" cy="2936514"/>
          </a:xfrm>
          <a:prstGeom prst="rect">
            <a:avLst/>
          </a:prstGeom>
          <a:ln/>
        </p:spPr>
      </p:pic>
      <p:pic>
        <p:nvPicPr>
          <p:cNvPr id="2" name="image20.png" descr="Chart">
            <a:extLst>
              <a:ext uri="{FF2B5EF4-FFF2-40B4-BE49-F238E27FC236}">
                <a16:creationId xmlns:a16="http://schemas.microsoft.com/office/drawing/2014/main" id="{FD82BE9E-AA87-16EA-7034-D3A5EE0A6D48}"/>
              </a:ext>
            </a:extLst>
          </p:cNvPr>
          <p:cNvPicPr/>
          <p:nvPr/>
        </p:nvPicPr>
        <p:blipFill>
          <a:blip r:embed="rId4"/>
          <a:srcRect/>
          <a:stretch>
            <a:fillRect/>
          </a:stretch>
        </p:blipFill>
        <p:spPr>
          <a:xfrm>
            <a:off x="6591437" y="1545415"/>
            <a:ext cx="4993463" cy="3035046"/>
          </a:xfrm>
          <a:prstGeom prst="rect">
            <a:avLst/>
          </a:prstGeom>
          <a:ln/>
        </p:spPr>
      </p:pic>
      <p:sp>
        <p:nvSpPr>
          <p:cNvPr id="9" name="TextBox 8">
            <a:extLst>
              <a:ext uri="{FF2B5EF4-FFF2-40B4-BE49-F238E27FC236}">
                <a16:creationId xmlns:a16="http://schemas.microsoft.com/office/drawing/2014/main" id="{1318CD74-A1D9-365C-ABD5-4A1FE762967C}"/>
              </a:ext>
            </a:extLst>
          </p:cNvPr>
          <p:cNvSpPr txBox="1"/>
          <p:nvPr/>
        </p:nvSpPr>
        <p:spPr>
          <a:xfrm>
            <a:off x="471827" y="1734599"/>
            <a:ext cx="5413425" cy="2585323"/>
          </a:xfrm>
          <a:prstGeom prst="rect">
            <a:avLst/>
          </a:prstGeom>
          <a:noFill/>
        </p:spPr>
        <p:txBody>
          <a:bodyPr wrap="square">
            <a:spAutoFit/>
          </a:bodyPr>
          <a:lstStyle/>
          <a:p>
            <a:pPr marL="285750" indent="-285750" algn="just">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Personal experience: direct encounter with a situation or event</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O</a:t>
            </a:r>
            <a:r>
              <a:rPr lang="en-US" b="0" i="0" dirty="0">
                <a:effectLst/>
                <a:latin typeface="Times New Roman" panose="02020603050405020304" pitchFamily="18" charset="0"/>
                <a:cs typeface="Times New Roman" panose="02020603050405020304" pitchFamily="18" charset="0"/>
              </a:rPr>
              <a:t>pinion: subjective viewpoint or belief about a matter</a:t>
            </a:r>
          </a:p>
          <a:p>
            <a:pPr marL="285750" indent="-285750" algn="just">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Personal experiences come from firsthand knowledge</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O</a:t>
            </a:r>
            <a:r>
              <a:rPr lang="en-US" b="0" i="0" dirty="0">
                <a:effectLst/>
                <a:latin typeface="Times New Roman" panose="02020603050405020304" pitchFamily="18" charset="0"/>
                <a:cs typeface="Times New Roman" panose="02020603050405020304" pitchFamily="18" charset="0"/>
              </a:rPr>
              <a:t>pinions are formed through individual thoughts, values, and biases</a:t>
            </a:r>
          </a:p>
          <a:p>
            <a:pPr marL="285750" indent="-285750" algn="just">
              <a:buFont typeface="Arial" panose="020B0604020202020204" pitchFamily="34" charset="0"/>
              <a:buChar char="•"/>
            </a:pPr>
            <a:r>
              <a:rPr lang="en-US" b="0" i="0" dirty="0">
                <a:effectLst/>
                <a:latin typeface="Times New Roman" panose="02020603050405020304" pitchFamily="18" charset="0"/>
                <a:cs typeface="Times New Roman" panose="02020603050405020304" pitchFamily="18" charset="0"/>
              </a:rPr>
              <a:t>Both personal experiences and opinions shape understanding and perspective on various topics.</a:t>
            </a:r>
          </a:p>
        </p:txBody>
      </p:sp>
      <p:sp>
        <p:nvSpPr>
          <p:cNvPr id="5" name="Slide Number Placeholder 4">
            <a:extLst>
              <a:ext uri="{FF2B5EF4-FFF2-40B4-BE49-F238E27FC236}">
                <a16:creationId xmlns:a16="http://schemas.microsoft.com/office/drawing/2014/main" id="{ED7AC549-F3A4-0C9E-E626-189FDD067985}"/>
              </a:ext>
            </a:extLst>
          </p:cNvPr>
          <p:cNvSpPr>
            <a:spLocks noGrp="1"/>
          </p:cNvSpPr>
          <p:nvPr>
            <p:ph type="sldNum" sz="quarter" idx="12"/>
          </p:nvPr>
        </p:nvSpPr>
        <p:spPr/>
        <p:txBody>
          <a:bodyPr/>
          <a:lstStyle/>
          <a:p>
            <a:fld id="{3A98EE3D-8CD1-4C3F-BD1C-C98C9596463C}" type="slidenum">
              <a:rPr lang="en-US" smtClean="0"/>
              <a:t>20</a:t>
            </a:fld>
            <a:endParaRPr lang="en-US" dirty="0"/>
          </a:p>
        </p:txBody>
      </p:sp>
    </p:spTree>
    <p:extLst>
      <p:ext uri="{BB962C8B-B14F-4D97-AF65-F5344CB8AC3E}">
        <p14:creationId xmlns:p14="http://schemas.microsoft.com/office/powerpoint/2010/main" val="387749330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xit" presetSubtype="10" fill="hold" grpId="0" nodeType="clickEffect">
                                  <p:stCondLst>
                                    <p:cond delay="0"/>
                                  </p:stCondLst>
                                  <p:childTnLst>
                                    <p:animEffect transition="out" filter="randombar(horizontal)">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par>
                                <p:cTn id="8" presetID="14" presetClass="exit" presetSubtype="10" fill="hold" nodeType="withEffect">
                                  <p:stCondLst>
                                    <p:cond delay="0"/>
                                  </p:stCondLst>
                                  <p:childTnLst>
                                    <p:animEffect transition="out" filter="randombar(horizontal)">
                                      <p:cBhvr>
                                        <p:cTn id="9" dur="500"/>
                                        <p:tgtEl>
                                          <p:spTgt spid="4"/>
                                        </p:tgtEl>
                                      </p:cBhvr>
                                    </p:animEffect>
                                    <p:set>
                                      <p:cBhvr>
                                        <p:cTn id="10" dur="1" fill="hold">
                                          <p:stCondLst>
                                            <p:cond delay="499"/>
                                          </p:stCondLst>
                                        </p:cTn>
                                        <p:tgtEl>
                                          <p:spTgt spid="4"/>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2" presetClass="entr" presetSubtype="4"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p:tgtEl>
                                          <p:spTgt spid="9"/>
                                        </p:tgtEl>
                                        <p:attrNameLst>
                                          <p:attrName>ppt_y</p:attrName>
                                        </p:attrNameLst>
                                      </p:cBhvr>
                                      <p:tavLst>
                                        <p:tav tm="0">
                                          <p:val>
                                            <p:strVal val="#ppt_y+#ppt_h*1.125000"/>
                                          </p:val>
                                        </p:tav>
                                        <p:tav tm="100000">
                                          <p:val>
                                            <p:strVal val="#ppt_y"/>
                                          </p:val>
                                        </p:tav>
                                      </p:tavLst>
                                    </p:anim>
                                    <p:animEffect transition="in" filter="wipe(up)">
                                      <p:cBhvr>
                                        <p:cTn id="16" dur="50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xit" presetSubtype="0" fill="hold" nodeType="clickEffect">
                                  <p:stCondLst>
                                    <p:cond delay="0"/>
                                  </p:stCondLst>
                                  <p:childTnLst>
                                    <p:animEffect transition="out" filter="fade">
                                      <p:cBhvr>
                                        <p:cTn id="20" dur="1000"/>
                                        <p:tgtEl>
                                          <p:spTgt spid="7"/>
                                        </p:tgtEl>
                                      </p:cBhvr>
                                    </p:animEffect>
                                    <p:anim calcmode="lin" valueType="num">
                                      <p:cBhvr>
                                        <p:cTn id="21" dur="1000"/>
                                        <p:tgtEl>
                                          <p:spTgt spid="7"/>
                                        </p:tgtEl>
                                        <p:attrNameLst>
                                          <p:attrName>ppt_x</p:attrName>
                                        </p:attrNameLst>
                                      </p:cBhvr>
                                      <p:tavLst>
                                        <p:tav tm="0">
                                          <p:val>
                                            <p:strVal val="ppt_x"/>
                                          </p:val>
                                        </p:tav>
                                        <p:tav tm="100000">
                                          <p:val>
                                            <p:strVal val="ppt_x"/>
                                          </p:val>
                                        </p:tav>
                                      </p:tavLst>
                                    </p:anim>
                                    <p:anim calcmode="lin" valueType="num">
                                      <p:cBhvr>
                                        <p:cTn id="22" dur="1000"/>
                                        <p:tgtEl>
                                          <p:spTgt spid="7"/>
                                        </p:tgtEl>
                                        <p:attrNameLst>
                                          <p:attrName>ppt_y</p:attrName>
                                        </p:attrNameLst>
                                      </p:cBhvr>
                                      <p:tavLst>
                                        <p:tav tm="0">
                                          <p:val>
                                            <p:strVal val="ppt_y"/>
                                          </p:val>
                                        </p:tav>
                                        <p:tav tm="100000">
                                          <p:val>
                                            <p:strVal val="ppt_y+.1"/>
                                          </p:val>
                                        </p:tav>
                                      </p:tavLst>
                                    </p:anim>
                                    <p:set>
                                      <p:cBhvr>
                                        <p:cTn id="23" dur="1" fill="hold">
                                          <p:stCondLst>
                                            <p:cond delay="999"/>
                                          </p:stCondLst>
                                        </p:cTn>
                                        <p:tgtEl>
                                          <p:spTgt spid="7"/>
                                        </p:tgtEl>
                                        <p:attrNameLst>
                                          <p:attrName>style.visibility</p:attrName>
                                        </p:attrNameLst>
                                      </p:cBhvr>
                                      <p:to>
                                        <p:strVal val="hidden"/>
                                      </p:to>
                                    </p:set>
                                  </p:childTnLst>
                                </p:cTn>
                              </p:par>
                              <p:par>
                                <p:cTn id="24" presetID="42" presetClass="exit" presetSubtype="0" fill="hold" nodeType="withEffect">
                                  <p:stCondLst>
                                    <p:cond delay="0"/>
                                  </p:stCondLst>
                                  <p:childTnLst>
                                    <p:animEffect transition="out" filter="fade">
                                      <p:cBhvr>
                                        <p:cTn id="25" dur="1000"/>
                                        <p:tgtEl>
                                          <p:spTgt spid="8"/>
                                        </p:tgtEl>
                                      </p:cBhvr>
                                    </p:animEffect>
                                    <p:anim calcmode="lin" valueType="num">
                                      <p:cBhvr>
                                        <p:cTn id="26" dur="1000"/>
                                        <p:tgtEl>
                                          <p:spTgt spid="8"/>
                                        </p:tgtEl>
                                        <p:attrNameLst>
                                          <p:attrName>ppt_x</p:attrName>
                                        </p:attrNameLst>
                                      </p:cBhvr>
                                      <p:tavLst>
                                        <p:tav tm="0">
                                          <p:val>
                                            <p:strVal val="ppt_x"/>
                                          </p:val>
                                        </p:tav>
                                        <p:tav tm="100000">
                                          <p:val>
                                            <p:strVal val="ppt_x"/>
                                          </p:val>
                                        </p:tav>
                                      </p:tavLst>
                                    </p:anim>
                                    <p:anim calcmode="lin" valueType="num">
                                      <p:cBhvr>
                                        <p:cTn id="27" dur="1000"/>
                                        <p:tgtEl>
                                          <p:spTgt spid="8"/>
                                        </p:tgtEl>
                                        <p:attrNameLst>
                                          <p:attrName>ppt_y</p:attrName>
                                        </p:attrNameLst>
                                      </p:cBhvr>
                                      <p:tavLst>
                                        <p:tav tm="0">
                                          <p:val>
                                            <p:strVal val="ppt_y"/>
                                          </p:val>
                                        </p:tav>
                                        <p:tav tm="100000">
                                          <p:val>
                                            <p:strVal val="ppt_y+.1"/>
                                          </p:val>
                                        </p:tav>
                                      </p:tavLst>
                                    </p:anim>
                                    <p:set>
                                      <p:cBhvr>
                                        <p:cTn id="28" dur="1" fill="hold">
                                          <p:stCondLst>
                                            <p:cond delay="999"/>
                                          </p:stCondLst>
                                        </p:cTn>
                                        <p:tgtEl>
                                          <p:spTgt spid="8"/>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37" presetClass="entr" presetSubtype="0" fill="hold" nodeType="click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fade">
                                      <p:cBhvr>
                                        <p:cTn id="33" dur="1000"/>
                                        <p:tgtEl>
                                          <p:spTgt spid="2"/>
                                        </p:tgtEl>
                                      </p:cBhvr>
                                    </p:animEffect>
                                    <p:anim calcmode="lin" valueType="num">
                                      <p:cBhvr>
                                        <p:cTn id="34" dur="1000" fill="hold"/>
                                        <p:tgtEl>
                                          <p:spTgt spid="2"/>
                                        </p:tgtEl>
                                        <p:attrNameLst>
                                          <p:attrName>ppt_x</p:attrName>
                                        </p:attrNameLst>
                                      </p:cBhvr>
                                      <p:tavLst>
                                        <p:tav tm="0">
                                          <p:val>
                                            <p:strVal val="#ppt_x"/>
                                          </p:val>
                                        </p:tav>
                                        <p:tav tm="100000">
                                          <p:val>
                                            <p:strVal val="#ppt_x"/>
                                          </p:val>
                                        </p:tav>
                                      </p:tavLst>
                                    </p:anim>
                                    <p:anim calcmode="lin" valueType="num">
                                      <p:cBhvr>
                                        <p:cTn id="35" dur="900" decel="100000" fill="hold"/>
                                        <p:tgtEl>
                                          <p:spTgt spid="2"/>
                                        </p:tgtEl>
                                        <p:attrNameLst>
                                          <p:attrName>ppt_y</p:attrName>
                                        </p:attrNameLst>
                                      </p:cBhvr>
                                      <p:tavLst>
                                        <p:tav tm="0">
                                          <p:val>
                                            <p:strVal val="#ppt_y+1"/>
                                          </p:val>
                                        </p:tav>
                                        <p:tav tm="100000">
                                          <p:val>
                                            <p:strVal val="#ppt_y-.03"/>
                                          </p:val>
                                        </p:tav>
                                      </p:tavLst>
                                    </p:anim>
                                    <p:anim calcmode="lin" valueType="num">
                                      <p:cBhvr>
                                        <p:cTn id="36"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2" presetClass="exit" presetSubtype="4" fill="hold" nodeType="clickEffect">
                                  <p:stCondLst>
                                    <p:cond delay="0"/>
                                  </p:stCondLst>
                                  <p:childTnLst>
                                    <p:animEffect transition="out" filter="wipe(down)">
                                      <p:cBhvr>
                                        <p:cTn id="40" dur="500"/>
                                        <p:tgtEl>
                                          <p:spTgt spid="2"/>
                                        </p:tgtEl>
                                      </p:cBhvr>
                                    </p:animEffect>
                                    <p:set>
                                      <p:cBhvr>
                                        <p:cTn id="41" dur="1" fill="hold">
                                          <p:stCondLst>
                                            <p:cond delay="499"/>
                                          </p:stCondLst>
                                        </p:cTn>
                                        <p:tgtEl>
                                          <p:spTgt spid="2"/>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22" presetClass="exit" presetSubtype="4" fill="hold" grpId="1" nodeType="clickEffect">
                                  <p:stCondLst>
                                    <p:cond delay="0"/>
                                  </p:stCondLst>
                                  <p:childTnLst>
                                    <p:animEffect transition="out" filter="wipe(down)">
                                      <p:cBhvr>
                                        <p:cTn id="45" dur="500"/>
                                        <p:tgtEl>
                                          <p:spTgt spid="9"/>
                                        </p:tgtEl>
                                      </p:cBhvr>
                                    </p:animEffect>
                                    <p:set>
                                      <p:cBhvr>
                                        <p:cTn id="46" dur="1" fill="hold">
                                          <p:stCondLst>
                                            <p:cond delay="499"/>
                                          </p:stCondLst>
                                        </p:cTn>
                                        <p:tgtEl>
                                          <p:spTgt spid="9"/>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10" presetClass="exit" presetSubtype="0" fill="hold" grpId="0" nodeType="clickEffect">
                                  <p:stCondLst>
                                    <p:cond delay="0"/>
                                  </p:stCondLst>
                                  <p:childTnLst>
                                    <p:animEffect transition="out" filter="fade">
                                      <p:cBhvr>
                                        <p:cTn id="50" dur="500"/>
                                        <p:tgtEl>
                                          <p:spTgt spid="3"/>
                                        </p:tgtEl>
                                      </p:cBhvr>
                                    </p:animEffect>
                                    <p:set>
                                      <p:cBhvr>
                                        <p:cTn id="51"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9" grpId="0"/>
      <p:bldP spid="9" grpId="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CC2D9E3-919C-4E7C-8B10-21E90F5ADF3C}"/>
              </a:ext>
            </a:extLst>
          </p:cNvPr>
          <p:cNvSpPr>
            <a:spLocks noGrp="1"/>
          </p:cNvSpPr>
          <p:nvPr>
            <p:ph type="sldNum" sz="quarter" idx="12"/>
          </p:nvPr>
        </p:nvSpPr>
        <p:spPr/>
        <p:txBody>
          <a:bodyPr/>
          <a:lstStyle/>
          <a:p>
            <a:fld id="{3A98EE3D-8CD1-4C3F-BD1C-C98C9596463C}" type="slidenum">
              <a:rPr lang="en-US" smtClean="0"/>
              <a:t>21</a:t>
            </a:fld>
            <a:endParaRPr lang="en-US" dirty="0"/>
          </a:p>
        </p:txBody>
      </p:sp>
      <p:grpSp>
        <p:nvGrpSpPr>
          <p:cNvPr id="3" name="Group 2">
            <a:extLst>
              <a:ext uri="{FF2B5EF4-FFF2-40B4-BE49-F238E27FC236}">
                <a16:creationId xmlns:a16="http://schemas.microsoft.com/office/drawing/2014/main" id="{E70A21AA-BBB4-4D62-94E9-EB88F0AD2CA0}"/>
              </a:ext>
            </a:extLst>
          </p:cNvPr>
          <p:cNvGrpSpPr/>
          <p:nvPr/>
        </p:nvGrpSpPr>
        <p:grpSpPr>
          <a:xfrm>
            <a:off x="135863" y="320846"/>
            <a:ext cx="5944162" cy="2907839"/>
            <a:chOff x="100990" y="648652"/>
            <a:chExt cx="6094520" cy="3163553"/>
          </a:xfrm>
        </p:grpSpPr>
        <p:pic>
          <p:nvPicPr>
            <p:cNvPr id="4" name="image21.png">
              <a:extLst>
                <a:ext uri="{FF2B5EF4-FFF2-40B4-BE49-F238E27FC236}">
                  <a16:creationId xmlns:a16="http://schemas.microsoft.com/office/drawing/2014/main" id="{97D53F3E-F809-42AF-8ECE-8B2915F6975D}"/>
                </a:ext>
              </a:extLst>
            </p:cNvPr>
            <p:cNvPicPr/>
            <p:nvPr/>
          </p:nvPicPr>
          <p:blipFill>
            <a:blip r:embed="rId2"/>
            <a:srcRect/>
            <a:stretch>
              <a:fillRect/>
            </a:stretch>
          </p:blipFill>
          <p:spPr>
            <a:xfrm>
              <a:off x="463242" y="648652"/>
              <a:ext cx="5669280" cy="2832100"/>
            </a:xfrm>
            <a:prstGeom prst="rect">
              <a:avLst/>
            </a:prstGeom>
            <a:ln/>
          </p:spPr>
        </p:pic>
        <p:sp>
          <p:nvSpPr>
            <p:cNvPr id="5" name="TextBox 4">
              <a:extLst>
                <a:ext uri="{FF2B5EF4-FFF2-40B4-BE49-F238E27FC236}">
                  <a16:creationId xmlns:a16="http://schemas.microsoft.com/office/drawing/2014/main" id="{DE8C4703-63A4-4327-8F3D-E82057AED600}"/>
                </a:ext>
              </a:extLst>
            </p:cNvPr>
            <p:cNvSpPr txBox="1"/>
            <p:nvPr/>
          </p:nvSpPr>
          <p:spPr>
            <a:xfrm>
              <a:off x="100990" y="3473651"/>
              <a:ext cx="6094520" cy="338554"/>
            </a:xfrm>
            <a:prstGeom prst="rect">
              <a:avLst/>
            </a:prstGeom>
            <a:noFill/>
          </p:spPr>
          <p:txBody>
            <a:bodyPr wrap="square">
              <a:spAutoFit/>
            </a:bodyPr>
            <a:lstStyle/>
            <a:p>
              <a:pPr algn="ctr">
                <a:spcBef>
                  <a:spcPts val="900"/>
                </a:spcBef>
              </a:pPr>
              <a:r>
                <a:rPr lang="en-IN" sz="1600" dirty="0">
                  <a:solidFill>
                    <a:srgbClr val="000000"/>
                  </a:solidFill>
                  <a:effectLst/>
                  <a:highlight>
                    <a:srgbClr val="FFFFFF"/>
                  </a:highlight>
                  <a:latin typeface="Times New Roman" panose="02020603050405020304" pitchFamily="18" charset="0"/>
                  <a:ea typeface="Times New Roman" panose="02020603050405020304" pitchFamily="18" charset="0"/>
                </a:rPr>
                <a:t>Word Cloud of tweets under the theme ‘experience’ and ‘vaccinated’</a:t>
              </a:r>
              <a:endParaRPr lang="en-IN" sz="1400" dirty="0">
                <a:effectLst/>
                <a:latin typeface="Arial" panose="020B0604020202020204" pitchFamily="34" charset="0"/>
                <a:ea typeface="Arial" panose="020B0604020202020204" pitchFamily="34" charset="0"/>
              </a:endParaRPr>
            </a:p>
          </p:txBody>
        </p:sp>
      </p:grpSp>
      <p:grpSp>
        <p:nvGrpSpPr>
          <p:cNvPr id="6" name="Group 5">
            <a:extLst>
              <a:ext uri="{FF2B5EF4-FFF2-40B4-BE49-F238E27FC236}">
                <a16:creationId xmlns:a16="http://schemas.microsoft.com/office/drawing/2014/main" id="{9F762D27-E711-40D7-9AD8-9CAB7164554D}"/>
              </a:ext>
            </a:extLst>
          </p:cNvPr>
          <p:cNvGrpSpPr/>
          <p:nvPr/>
        </p:nvGrpSpPr>
        <p:grpSpPr>
          <a:xfrm>
            <a:off x="5897489" y="260199"/>
            <a:ext cx="6294511" cy="2968486"/>
            <a:chOff x="5986566" y="561614"/>
            <a:chExt cx="6294511" cy="2968486"/>
          </a:xfrm>
        </p:grpSpPr>
        <p:pic>
          <p:nvPicPr>
            <p:cNvPr id="7" name="image33.png">
              <a:extLst>
                <a:ext uri="{FF2B5EF4-FFF2-40B4-BE49-F238E27FC236}">
                  <a16:creationId xmlns:a16="http://schemas.microsoft.com/office/drawing/2014/main" id="{9B9D40F6-D384-4D2B-8907-8E986B679218}"/>
                </a:ext>
              </a:extLst>
            </p:cNvPr>
            <p:cNvPicPr/>
            <p:nvPr/>
          </p:nvPicPr>
          <p:blipFill>
            <a:blip r:embed="rId3"/>
            <a:srcRect/>
            <a:stretch>
              <a:fillRect/>
            </a:stretch>
          </p:blipFill>
          <p:spPr>
            <a:xfrm>
              <a:off x="5986566" y="561614"/>
              <a:ext cx="5669280" cy="2832100"/>
            </a:xfrm>
            <a:prstGeom prst="rect">
              <a:avLst/>
            </a:prstGeom>
            <a:ln/>
          </p:spPr>
        </p:pic>
        <p:sp>
          <p:nvSpPr>
            <p:cNvPr id="8" name="TextBox 7">
              <a:extLst>
                <a:ext uri="{FF2B5EF4-FFF2-40B4-BE49-F238E27FC236}">
                  <a16:creationId xmlns:a16="http://schemas.microsoft.com/office/drawing/2014/main" id="{8203F2F7-3A2C-4D51-A07D-CE58335195C0}"/>
                </a:ext>
              </a:extLst>
            </p:cNvPr>
            <p:cNvSpPr txBox="1"/>
            <p:nvPr/>
          </p:nvSpPr>
          <p:spPr>
            <a:xfrm>
              <a:off x="6080025" y="3191546"/>
              <a:ext cx="6201052" cy="338554"/>
            </a:xfrm>
            <a:prstGeom prst="rect">
              <a:avLst/>
            </a:prstGeom>
            <a:noFill/>
          </p:spPr>
          <p:txBody>
            <a:bodyPr wrap="square">
              <a:spAutoFit/>
            </a:bodyPr>
            <a:lstStyle/>
            <a:p>
              <a:pPr algn="ctr">
                <a:spcBef>
                  <a:spcPts val="900"/>
                </a:spcBef>
              </a:pPr>
              <a:r>
                <a:rPr lang="en-IN" sz="1600" dirty="0">
                  <a:solidFill>
                    <a:srgbClr val="000000"/>
                  </a:solidFill>
                  <a:effectLst/>
                  <a:highlight>
                    <a:srgbClr val="FFFFFF"/>
                  </a:highlight>
                  <a:latin typeface="Times New Roman" panose="02020603050405020304" pitchFamily="18" charset="0"/>
                  <a:ea typeface="Times New Roman" panose="02020603050405020304" pitchFamily="18" charset="0"/>
                </a:rPr>
                <a:t>Word Cloud of tweets under the theme ‘personal experience’</a:t>
              </a:r>
              <a:endParaRPr lang="en-IN" sz="1400" dirty="0">
                <a:effectLst/>
                <a:latin typeface="Arial" panose="020B0604020202020204" pitchFamily="34" charset="0"/>
                <a:ea typeface="Arial" panose="020B0604020202020204" pitchFamily="34" charset="0"/>
              </a:endParaRPr>
            </a:p>
          </p:txBody>
        </p:sp>
      </p:grpSp>
      <p:grpSp>
        <p:nvGrpSpPr>
          <p:cNvPr id="9" name="Group 8">
            <a:extLst>
              <a:ext uri="{FF2B5EF4-FFF2-40B4-BE49-F238E27FC236}">
                <a16:creationId xmlns:a16="http://schemas.microsoft.com/office/drawing/2014/main" id="{8352C289-0BF5-4B46-AF19-F764124B8C53}"/>
              </a:ext>
            </a:extLst>
          </p:cNvPr>
          <p:cNvGrpSpPr/>
          <p:nvPr/>
        </p:nvGrpSpPr>
        <p:grpSpPr>
          <a:xfrm>
            <a:off x="3227949" y="3266009"/>
            <a:ext cx="5669280" cy="3036663"/>
            <a:chOff x="5533452" y="2555855"/>
            <a:chExt cx="5669280" cy="3036663"/>
          </a:xfrm>
        </p:grpSpPr>
        <p:pic>
          <p:nvPicPr>
            <p:cNvPr id="10" name="image22.png">
              <a:extLst>
                <a:ext uri="{FF2B5EF4-FFF2-40B4-BE49-F238E27FC236}">
                  <a16:creationId xmlns:a16="http://schemas.microsoft.com/office/drawing/2014/main" id="{227A7965-E0C6-43A2-A8D0-62A7F7BF11A1}"/>
                </a:ext>
              </a:extLst>
            </p:cNvPr>
            <p:cNvPicPr/>
            <p:nvPr/>
          </p:nvPicPr>
          <p:blipFill>
            <a:blip r:embed="rId4"/>
            <a:srcRect/>
            <a:stretch>
              <a:fillRect/>
            </a:stretch>
          </p:blipFill>
          <p:spPr>
            <a:xfrm>
              <a:off x="5533452" y="2555855"/>
              <a:ext cx="5669280" cy="2832100"/>
            </a:xfrm>
            <a:prstGeom prst="rect">
              <a:avLst/>
            </a:prstGeom>
            <a:ln/>
          </p:spPr>
        </p:pic>
        <p:sp>
          <p:nvSpPr>
            <p:cNvPr id="11" name="TextBox 10">
              <a:extLst>
                <a:ext uri="{FF2B5EF4-FFF2-40B4-BE49-F238E27FC236}">
                  <a16:creationId xmlns:a16="http://schemas.microsoft.com/office/drawing/2014/main" id="{FDB788F3-1C8F-4B70-B0C1-83350739C324}"/>
                </a:ext>
              </a:extLst>
            </p:cNvPr>
            <p:cNvSpPr txBox="1"/>
            <p:nvPr/>
          </p:nvSpPr>
          <p:spPr>
            <a:xfrm>
              <a:off x="6461381" y="5253964"/>
              <a:ext cx="4190415" cy="338554"/>
            </a:xfrm>
            <a:prstGeom prst="rect">
              <a:avLst/>
            </a:prstGeom>
            <a:noFill/>
          </p:spPr>
          <p:txBody>
            <a:bodyPr wrap="square">
              <a:spAutoFit/>
            </a:bodyPr>
            <a:lstStyle/>
            <a:p>
              <a:r>
                <a:rPr lang="en-IN" sz="1600" dirty="0">
                  <a:effectLst/>
                  <a:highlight>
                    <a:srgbClr val="FFFFFF"/>
                  </a:highlight>
                  <a:latin typeface="Times New Roman" panose="02020603050405020304" pitchFamily="18" charset="0"/>
                  <a:ea typeface="Times New Roman" panose="02020603050405020304" pitchFamily="18" charset="0"/>
                </a:rPr>
                <a:t>Word Cloud of tweets under the theme ‘opinion’</a:t>
              </a:r>
              <a:endParaRPr lang="en-IN" sz="1600" dirty="0"/>
            </a:p>
          </p:txBody>
        </p:sp>
      </p:grpSp>
    </p:spTree>
    <p:extLst>
      <p:ext uri="{BB962C8B-B14F-4D97-AF65-F5344CB8AC3E}">
        <p14:creationId xmlns:p14="http://schemas.microsoft.com/office/powerpoint/2010/main" val="3369257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1000" fill="hold"/>
                                        <p:tgtEl>
                                          <p:spTgt spid="6"/>
                                        </p:tgtEl>
                                        <p:attrNameLst>
                                          <p:attrName>ppt_w</p:attrName>
                                        </p:attrNameLst>
                                      </p:cBhvr>
                                      <p:tavLst>
                                        <p:tav tm="0">
                                          <p:val>
                                            <p:strVal val="#ppt_w*0.70"/>
                                          </p:val>
                                        </p:tav>
                                        <p:tav tm="100000">
                                          <p:val>
                                            <p:strVal val="#ppt_w"/>
                                          </p:val>
                                        </p:tav>
                                      </p:tavLst>
                                    </p:anim>
                                    <p:anim calcmode="lin" valueType="num">
                                      <p:cBhvr>
                                        <p:cTn id="13" dur="1000" fill="hold"/>
                                        <p:tgtEl>
                                          <p:spTgt spid="6"/>
                                        </p:tgtEl>
                                        <p:attrNameLst>
                                          <p:attrName>ppt_h</p:attrName>
                                        </p:attrNameLst>
                                      </p:cBhvr>
                                      <p:tavLst>
                                        <p:tav tm="0">
                                          <p:val>
                                            <p:strVal val="#ppt_h"/>
                                          </p:val>
                                        </p:tav>
                                        <p:tav tm="100000">
                                          <p:val>
                                            <p:strVal val="#ppt_h"/>
                                          </p:val>
                                        </p:tav>
                                      </p:tavLst>
                                    </p:anim>
                                    <p:animEffect transition="in" filter="fade">
                                      <p:cBhvr>
                                        <p:cTn id="14" dur="10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55"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p:cTn id="19" dur="1000" fill="hold"/>
                                        <p:tgtEl>
                                          <p:spTgt spid="9"/>
                                        </p:tgtEl>
                                        <p:attrNameLst>
                                          <p:attrName>ppt_w</p:attrName>
                                        </p:attrNameLst>
                                      </p:cBhvr>
                                      <p:tavLst>
                                        <p:tav tm="0">
                                          <p:val>
                                            <p:strVal val="#ppt_w*0.70"/>
                                          </p:val>
                                        </p:tav>
                                        <p:tav tm="100000">
                                          <p:val>
                                            <p:strVal val="#ppt_w"/>
                                          </p:val>
                                        </p:tav>
                                      </p:tavLst>
                                    </p:anim>
                                    <p:anim calcmode="lin" valueType="num">
                                      <p:cBhvr>
                                        <p:cTn id="20" dur="1000" fill="hold"/>
                                        <p:tgtEl>
                                          <p:spTgt spid="9"/>
                                        </p:tgtEl>
                                        <p:attrNameLst>
                                          <p:attrName>ppt_h</p:attrName>
                                        </p:attrNameLst>
                                      </p:cBhvr>
                                      <p:tavLst>
                                        <p:tav tm="0">
                                          <p:val>
                                            <p:strVal val="#ppt_h"/>
                                          </p:val>
                                        </p:tav>
                                        <p:tav tm="100000">
                                          <p:val>
                                            <p:strVal val="#ppt_h"/>
                                          </p:val>
                                        </p:tav>
                                      </p:tavLst>
                                    </p:anim>
                                    <p:animEffect transition="in" filter="fade">
                                      <p:cBhvr>
                                        <p:cTn id="21"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BB006E6-2351-4DF3-8022-DC52323F0235}"/>
              </a:ext>
            </a:extLst>
          </p:cNvPr>
          <p:cNvSpPr>
            <a:spLocks noGrp="1"/>
          </p:cNvSpPr>
          <p:nvPr>
            <p:ph type="sldNum" sz="quarter" idx="12"/>
          </p:nvPr>
        </p:nvSpPr>
        <p:spPr/>
        <p:txBody>
          <a:bodyPr/>
          <a:lstStyle/>
          <a:p>
            <a:fld id="{3A98EE3D-8CD1-4C3F-BD1C-C98C9596463C}" type="slidenum">
              <a:rPr lang="en-US" smtClean="0"/>
              <a:t>22</a:t>
            </a:fld>
            <a:endParaRPr lang="en-US" dirty="0"/>
          </a:p>
        </p:txBody>
      </p:sp>
      <p:pic>
        <p:nvPicPr>
          <p:cNvPr id="8" name="Picture 7">
            <a:extLst>
              <a:ext uri="{FF2B5EF4-FFF2-40B4-BE49-F238E27FC236}">
                <a16:creationId xmlns:a16="http://schemas.microsoft.com/office/drawing/2014/main" id="{103B0855-B30B-488C-AAFB-909C01ADEA17}"/>
              </a:ext>
            </a:extLst>
          </p:cNvPr>
          <p:cNvPicPr>
            <a:picLocks noChangeAspect="1"/>
          </p:cNvPicPr>
          <p:nvPr/>
        </p:nvPicPr>
        <p:blipFill rotWithShape="1">
          <a:blip r:embed="rId2"/>
          <a:srcRect t="3473" b="3611"/>
          <a:stretch/>
        </p:blipFill>
        <p:spPr>
          <a:xfrm>
            <a:off x="0" y="-66675"/>
            <a:ext cx="12192000" cy="6372226"/>
          </a:xfrm>
          <a:prstGeom prst="rect">
            <a:avLst/>
          </a:prstGeom>
        </p:spPr>
      </p:pic>
    </p:spTree>
    <p:extLst>
      <p:ext uri="{BB962C8B-B14F-4D97-AF65-F5344CB8AC3E}">
        <p14:creationId xmlns:p14="http://schemas.microsoft.com/office/powerpoint/2010/main" val="13162855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16FCAE3-9007-479E-96B8-35519CF98EB8}"/>
              </a:ext>
            </a:extLst>
          </p:cNvPr>
          <p:cNvSpPr>
            <a:spLocks noGrp="1"/>
          </p:cNvSpPr>
          <p:nvPr>
            <p:ph type="sldNum" sz="quarter" idx="12"/>
          </p:nvPr>
        </p:nvSpPr>
        <p:spPr/>
        <p:txBody>
          <a:bodyPr/>
          <a:lstStyle/>
          <a:p>
            <a:fld id="{3A98EE3D-8CD1-4C3F-BD1C-C98C9596463C}" type="slidenum">
              <a:rPr lang="en-US" smtClean="0"/>
              <a:t>23</a:t>
            </a:fld>
            <a:endParaRPr lang="en-US" dirty="0"/>
          </a:p>
        </p:txBody>
      </p:sp>
      <p:pic>
        <p:nvPicPr>
          <p:cNvPr id="3" name="Picture 2">
            <a:extLst>
              <a:ext uri="{FF2B5EF4-FFF2-40B4-BE49-F238E27FC236}">
                <a16:creationId xmlns:a16="http://schemas.microsoft.com/office/drawing/2014/main" id="{B53CA5DC-33F3-477F-8EB8-F87F7F4D3326}"/>
              </a:ext>
            </a:extLst>
          </p:cNvPr>
          <p:cNvPicPr>
            <a:picLocks noChangeAspect="1"/>
          </p:cNvPicPr>
          <p:nvPr/>
        </p:nvPicPr>
        <p:blipFill>
          <a:blip r:embed="rId2"/>
          <a:stretch>
            <a:fillRect/>
          </a:stretch>
        </p:blipFill>
        <p:spPr>
          <a:xfrm>
            <a:off x="809214" y="679857"/>
            <a:ext cx="4904855" cy="5574268"/>
          </a:xfrm>
          <a:prstGeom prst="rect">
            <a:avLst/>
          </a:prstGeom>
        </p:spPr>
      </p:pic>
      <p:pic>
        <p:nvPicPr>
          <p:cNvPr id="4" name="Picture 3">
            <a:extLst>
              <a:ext uri="{FF2B5EF4-FFF2-40B4-BE49-F238E27FC236}">
                <a16:creationId xmlns:a16="http://schemas.microsoft.com/office/drawing/2014/main" id="{7278EF7C-452B-4CE2-B725-F99045C2E3C4}"/>
              </a:ext>
            </a:extLst>
          </p:cNvPr>
          <p:cNvPicPr>
            <a:picLocks noChangeAspect="1"/>
          </p:cNvPicPr>
          <p:nvPr/>
        </p:nvPicPr>
        <p:blipFill rotWithShape="1">
          <a:blip r:embed="rId3"/>
          <a:srcRect t="5006"/>
          <a:stretch/>
        </p:blipFill>
        <p:spPr bwMode="auto">
          <a:xfrm>
            <a:off x="6561268" y="633266"/>
            <a:ext cx="4821518" cy="5751362"/>
          </a:xfrm>
          <a:prstGeom prst="rect">
            <a:avLst/>
          </a:prstGeom>
          <a:ln>
            <a:noFill/>
          </a:ln>
          <a:extLst>
            <a:ext uri="{53640926-AAD7-44D8-BBD7-CCE9431645EC}">
              <a14:shadowObscured xmlns:a14="http://schemas.microsoft.com/office/drawing/2010/main"/>
            </a:ext>
          </a:extLst>
        </p:spPr>
      </p:pic>
      <p:sp>
        <p:nvSpPr>
          <p:cNvPr id="5" name="Rectangle 4">
            <a:extLst>
              <a:ext uri="{FF2B5EF4-FFF2-40B4-BE49-F238E27FC236}">
                <a16:creationId xmlns:a16="http://schemas.microsoft.com/office/drawing/2014/main" id="{050580A5-B00E-46AB-B624-87727A203123}"/>
              </a:ext>
            </a:extLst>
          </p:cNvPr>
          <p:cNvSpPr/>
          <p:nvPr/>
        </p:nvSpPr>
        <p:spPr>
          <a:xfrm>
            <a:off x="3371850" y="0"/>
            <a:ext cx="5476875" cy="461665"/>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lIns="91440" tIns="45720" rIns="91440" bIns="45720">
            <a:spAutoFit/>
          </a:bodyPr>
          <a:lstStyle/>
          <a:p>
            <a:pPr algn="ctr"/>
            <a:r>
              <a:rPr lang="en-US" sz="2400" dirty="0">
                <a:ln w="0"/>
                <a:latin typeface="Times New Roman" panose="02020603050405020304" pitchFamily="18" charset="0"/>
                <a:cs typeface="Times New Roman" panose="02020603050405020304" pitchFamily="18" charset="0"/>
              </a:rPr>
              <a:t>Workflow of Tweet </a:t>
            </a:r>
            <a:r>
              <a:rPr lang="en-US" sz="2000" dirty="0">
                <a:ln w="0"/>
                <a:latin typeface="Times New Roman" panose="02020603050405020304" pitchFamily="18" charset="0"/>
                <a:cs typeface="Times New Roman" panose="02020603050405020304" pitchFamily="18" charset="0"/>
              </a:rPr>
              <a:t>Analysis</a:t>
            </a:r>
            <a:endParaRPr lang="en-US" sz="2400" b="0" cap="none" spc="0" dirty="0">
              <a:ln w="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84028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900" decel="100000" fill="hold"/>
                                        <p:tgtEl>
                                          <p:spTgt spid="3"/>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900" decel="100000" fill="hold"/>
                                        <p:tgtEl>
                                          <p:spTgt spid="4"/>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5B944-F2E7-4831-90F7-474719F184AF}"/>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B11478DD-AACC-4CCF-9B65-4A6AEA8A8AE1}"/>
              </a:ext>
            </a:extLst>
          </p:cNvPr>
          <p:cNvSpPr>
            <a:spLocks noGrp="1"/>
          </p:cNvSpPr>
          <p:nvPr>
            <p:ph sz="half" idx="1"/>
          </p:nvPr>
        </p:nvSpPr>
        <p:spPr>
          <a:xfrm>
            <a:off x="1097280" y="2120900"/>
            <a:ext cx="5093970" cy="3748194"/>
          </a:xfrm>
        </p:spPr>
        <p:txBody>
          <a:bodyPr>
            <a:noAutofit/>
          </a:bodyPr>
          <a:lstStyle/>
          <a:p>
            <a:pPr marL="342900" indent="-342900" algn="just">
              <a:buFont typeface="+mj-lt"/>
              <a:buAutoNum type="arabicPeriod"/>
            </a:pPr>
            <a:r>
              <a:rPr lang="en-IN" sz="1600" dirty="0" err="1">
                <a:latin typeface="Times New Roman" panose="02020603050405020304" pitchFamily="18" charset="0"/>
                <a:ea typeface="Times New Roman" panose="02020603050405020304" pitchFamily="18" charset="0"/>
              </a:rPr>
              <a:t>Harapan</a:t>
            </a:r>
            <a:r>
              <a:rPr lang="en-IN" sz="1600" dirty="0">
                <a:latin typeface="Times New Roman" panose="02020603050405020304" pitchFamily="18" charset="0"/>
                <a:ea typeface="Times New Roman" panose="02020603050405020304" pitchFamily="18" charset="0"/>
              </a:rPr>
              <a:t> H, Itoh N, </a:t>
            </a:r>
            <a:r>
              <a:rPr lang="en-IN" sz="1600" dirty="0" err="1">
                <a:latin typeface="Times New Roman" panose="02020603050405020304" pitchFamily="18" charset="0"/>
                <a:ea typeface="Times New Roman" panose="02020603050405020304" pitchFamily="18" charset="0"/>
              </a:rPr>
              <a:t>Yufika</a:t>
            </a:r>
            <a:r>
              <a:rPr lang="en-IN" sz="1600" dirty="0">
                <a:latin typeface="Times New Roman" panose="02020603050405020304" pitchFamily="18" charset="0"/>
                <a:ea typeface="Times New Roman" panose="02020603050405020304" pitchFamily="18" charset="0"/>
              </a:rPr>
              <a:t> A, et al. Coronavirus disease 2019 (COVID-19): A</a:t>
            </a:r>
            <a:r>
              <a:rPr lang="en-IN" sz="1600" dirty="0">
                <a:latin typeface="Arial" panose="020B0604020202020204" pitchFamily="34" charset="0"/>
                <a:ea typeface="Times New Roman" panose="02020603050405020304" pitchFamily="18" charset="0"/>
              </a:rPr>
              <a:t> </a:t>
            </a:r>
            <a:r>
              <a:rPr lang="en-IN" sz="1600" dirty="0">
                <a:latin typeface="Times New Roman" panose="02020603050405020304" pitchFamily="18" charset="0"/>
                <a:ea typeface="Times New Roman" panose="02020603050405020304" pitchFamily="18" charset="0"/>
              </a:rPr>
              <a:t>literature review. Journal of Infection and Public Health. 2020;13(5):667-673.</a:t>
            </a:r>
            <a:r>
              <a:rPr lang="en-IN" sz="1600" dirty="0">
                <a:latin typeface="Arial" panose="020B0604020202020204" pitchFamily="34" charset="0"/>
                <a:ea typeface="Times New Roman" panose="02020603050405020304" pitchFamily="18" charset="0"/>
              </a:rPr>
              <a:t> </a:t>
            </a:r>
            <a:r>
              <a:rPr lang="en-IN" sz="1600" dirty="0" err="1">
                <a:latin typeface="Times New Roman" panose="02020603050405020304" pitchFamily="18" charset="0"/>
                <a:ea typeface="Times New Roman" panose="02020603050405020304" pitchFamily="18" charset="0"/>
              </a:rPr>
              <a:t>doi</a:t>
            </a:r>
            <a:r>
              <a:rPr lang="en-IN" sz="1600" dirty="0">
                <a:latin typeface="Times New Roman" panose="02020603050405020304" pitchFamily="18" charset="0"/>
                <a:ea typeface="Times New Roman" panose="02020603050405020304" pitchFamily="18" charset="0"/>
              </a:rPr>
              <a:t>: https://doi.org/10.1016/j.jiph.2020.03.019</a:t>
            </a:r>
            <a:endParaRPr lang="en-IN" sz="1600" dirty="0">
              <a:latin typeface="Arial" panose="020B0604020202020204" pitchFamily="34" charset="0"/>
              <a:ea typeface="Arial" panose="020B0604020202020204" pitchFamily="34" charset="0"/>
            </a:endParaRPr>
          </a:p>
          <a:p>
            <a:pPr marL="342900" indent="-342900">
              <a:buFont typeface="+mj-lt"/>
              <a:buAutoNum type="arabicPeriod"/>
            </a:pPr>
            <a:r>
              <a:rPr lang="en-IN" sz="1600" dirty="0">
                <a:latin typeface="Times New Roman" panose="02020603050405020304" pitchFamily="18" charset="0"/>
              </a:rPr>
              <a:t>Fong MW, Gao H, Wong JY, et al. Non Pharmaceutical Measures for Pandemic Influenza in Non Healthcare Settings—Social Distancing Measures. Emerging Infectious Diseases. 2020;26(5):976-984. </a:t>
            </a:r>
            <a:r>
              <a:rPr lang="en-IN" sz="1600" dirty="0" err="1">
                <a:latin typeface="Times New Roman" panose="02020603050405020304" pitchFamily="18" charset="0"/>
              </a:rPr>
              <a:t>doi</a:t>
            </a:r>
            <a:r>
              <a:rPr lang="en-IN" sz="1600" dirty="0">
                <a:latin typeface="Times New Roman" panose="02020603050405020304" pitchFamily="18" charset="0"/>
              </a:rPr>
              <a:t>: </a:t>
            </a:r>
            <a:r>
              <a:rPr lang="en-IN" sz="1600" dirty="0">
                <a:latin typeface="Times New Roman" panose="02020603050405020304" pitchFamily="18" charset="0"/>
                <a:hlinkClick r:id="rId2">
                  <a:extLst>
                    <a:ext uri="{A12FA001-AC4F-418D-AE19-62706E023703}">
                      <ahyp:hlinkClr xmlns:ahyp="http://schemas.microsoft.com/office/drawing/2018/hyperlinkcolor" val="tx"/>
                    </a:ext>
                  </a:extLst>
                </a:hlinkClick>
              </a:rPr>
              <a:t>https://doi.org/10.3201/eid2605.190995</a:t>
            </a:r>
            <a:endParaRPr lang="en-IN" sz="1600" dirty="0">
              <a:latin typeface="Times New Roman" panose="02020603050405020304" pitchFamily="18" charset="0"/>
            </a:endParaRPr>
          </a:p>
          <a:p>
            <a:pPr marL="342900" indent="-342900">
              <a:buFont typeface="+mj-lt"/>
              <a:buAutoNum type="arabicPeriod"/>
            </a:pPr>
            <a:r>
              <a:rPr lang="en-IN" sz="1600" dirty="0">
                <a:latin typeface="Times New Roman" panose="02020603050405020304" pitchFamily="18" charset="0"/>
              </a:rPr>
              <a:t>World. Vaccine efficacy, effectiveness and protection. Who.int. Published July 14, 2021. Accessed March 15, 2023. </a:t>
            </a:r>
            <a:r>
              <a:rPr lang="en-IN" sz="1600" dirty="0">
                <a:latin typeface="Times New Roman" panose="02020603050405020304" pitchFamily="18" charset="0"/>
                <a:hlinkClick r:id="rId3"/>
              </a:rPr>
              <a:t>https://www.who.int/news-room/feature-stories/detail/vaccine-efficacy-effectiveness-and-protection</a:t>
            </a:r>
            <a:endParaRPr lang="en-IN" sz="1600" dirty="0">
              <a:latin typeface="Times New Roman" panose="02020603050405020304" pitchFamily="18" charset="0"/>
            </a:endParaRPr>
          </a:p>
        </p:txBody>
      </p:sp>
      <p:sp>
        <p:nvSpPr>
          <p:cNvPr id="4" name="Content Placeholder 3">
            <a:extLst>
              <a:ext uri="{FF2B5EF4-FFF2-40B4-BE49-F238E27FC236}">
                <a16:creationId xmlns:a16="http://schemas.microsoft.com/office/drawing/2014/main" id="{AB4EE880-2FDF-47DC-8D5B-E7E04B32415E}"/>
              </a:ext>
            </a:extLst>
          </p:cNvPr>
          <p:cNvSpPr>
            <a:spLocks noGrp="1"/>
          </p:cNvSpPr>
          <p:nvPr>
            <p:ph sz="half" idx="2"/>
          </p:nvPr>
        </p:nvSpPr>
        <p:spPr>
          <a:xfrm>
            <a:off x="6610350" y="2120900"/>
            <a:ext cx="5163242" cy="4203700"/>
          </a:xfrm>
        </p:spPr>
        <p:txBody>
          <a:bodyPr>
            <a:normAutofit fontScale="92500" lnSpcReduction="10000"/>
          </a:bodyPr>
          <a:lstStyle/>
          <a:p>
            <a:pPr marL="342900" indent="-342900">
              <a:buFont typeface="+mj-lt"/>
              <a:buAutoNum type="arabicPeriod" startAt="4"/>
            </a:pPr>
            <a:r>
              <a:rPr lang="en-IN" sz="1600" dirty="0">
                <a:latin typeface="Times New Roman" panose="02020603050405020304" pitchFamily="18" charset="0"/>
                <a:ea typeface="Times New Roman" panose="02020603050405020304" pitchFamily="18" charset="0"/>
              </a:rPr>
              <a:t>Union Minister </a:t>
            </a:r>
            <a:r>
              <a:rPr lang="en-IN" sz="1600" dirty="0" err="1">
                <a:latin typeface="Times New Roman" panose="02020603050405020304" pitchFamily="18" charset="0"/>
                <a:ea typeface="Times New Roman" panose="02020603050405020304" pitchFamily="18" charset="0"/>
              </a:rPr>
              <a:t>DrJitendra</a:t>
            </a:r>
            <a:r>
              <a:rPr lang="en-IN" sz="1600" dirty="0">
                <a:latin typeface="Times New Roman" panose="02020603050405020304" pitchFamily="18" charset="0"/>
                <a:ea typeface="Times New Roman" panose="02020603050405020304" pitchFamily="18" charset="0"/>
              </a:rPr>
              <a:t> Singh says, India has developed four indigenous Vaccines in just two years. Pib.gov.in. Published 2023. Accessed May 20, 2023. </a:t>
            </a:r>
            <a:r>
              <a:rPr lang="en-IN" sz="1600" u="sng" dirty="0">
                <a:solidFill>
                  <a:srgbClr val="1155CC"/>
                </a:solidFill>
                <a:latin typeface="Times New Roman" panose="02020603050405020304" pitchFamily="18" charset="0"/>
                <a:ea typeface="Times New Roman" panose="02020603050405020304" pitchFamily="18" charset="0"/>
                <a:hlinkClick r:id="rId4"/>
              </a:rPr>
              <a:t>https://www.pib.gov.in/PressReleasePage.aspx?PRID=1894167#:~:text=2022</a:t>
            </a:r>
            <a:r>
              <a:rPr lang="en-IN" sz="1600" dirty="0">
                <a:latin typeface="Times New Roman" panose="02020603050405020304" pitchFamily="18" charset="0"/>
                <a:ea typeface="Times New Roman" panose="02020603050405020304" pitchFamily="18" charset="0"/>
              </a:rPr>
              <a:t>)%3B3.,GEMCOVAC%E2%84%A2%2D19%20%2D%20World's%201st%20and,India's%20indigenously%20developed%20mRNA%20vaccine.</a:t>
            </a:r>
            <a:endParaRPr lang="en-IN" sz="1600" dirty="0">
              <a:latin typeface="Arial" panose="020B0604020202020204" pitchFamily="34" charset="0"/>
              <a:ea typeface="Arial" panose="020B0604020202020204" pitchFamily="34" charset="0"/>
            </a:endParaRPr>
          </a:p>
          <a:p>
            <a:pPr marL="342900" indent="-342900">
              <a:buFont typeface="+mj-lt"/>
              <a:buAutoNum type="arabicPeriod" startAt="4"/>
            </a:pPr>
            <a:r>
              <a:rPr lang="en-IN" sz="1600" dirty="0">
                <a:latin typeface="Times New Roman" panose="02020603050405020304" pitchFamily="18" charset="0"/>
                <a:ea typeface="Times New Roman" panose="02020603050405020304" pitchFamily="18" charset="0"/>
              </a:rPr>
              <a:t>5. Super User. Vaccine information, ICMR New Delhi - COVID-19 Vaccine. Icmr.org.in. Published 2022. Accessed May 20, 2023. </a:t>
            </a:r>
            <a:r>
              <a:rPr lang="en-IN" sz="1600" u="sng" dirty="0">
                <a:solidFill>
                  <a:srgbClr val="1155CC"/>
                </a:solidFill>
                <a:latin typeface="Times New Roman" panose="02020603050405020304" pitchFamily="18" charset="0"/>
                <a:ea typeface="Times New Roman" panose="02020603050405020304" pitchFamily="18" charset="0"/>
                <a:hlinkClick r:id="rId5"/>
              </a:rPr>
              <a:t>https://vaccine.icmr.org.in/covid-19-vaccine</a:t>
            </a:r>
            <a:endParaRPr lang="en-IN" sz="1600" dirty="0">
              <a:latin typeface="Arial" panose="020B0604020202020204" pitchFamily="34" charset="0"/>
              <a:ea typeface="Arial" panose="020B0604020202020204" pitchFamily="34" charset="0"/>
            </a:endParaRPr>
          </a:p>
          <a:p>
            <a:pPr marL="342900" indent="-342900">
              <a:buFont typeface="+mj-lt"/>
              <a:buAutoNum type="arabicPeriod" startAt="4"/>
            </a:pPr>
            <a:r>
              <a:rPr lang="en-IN" sz="1600" dirty="0">
                <a:latin typeface="Times New Roman" panose="02020603050405020304" pitchFamily="18" charset="0"/>
              </a:rPr>
              <a:t>6. COVID-19 Vaccines with WHO Emergency Use Listing. WHO - Prequalification of Medical Products (IVDs, Medicines, Vaccines and Immunization Devices, Vector Control). Published November 3, 2021. Accessed May 20, 2023. https://extranet.who.int/pqweb/vaccines/vaccinescovid-19-vaccine-eul-issued</a:t>
            </a:r>
          </a:p>
        </p:txBody>
      </p:sp>
      <p:sp>
        <p:nvSpPr>
          <p:cNvPr id="5" name="Slide Number Placeholder 4">
            <a:extLst>
              <a:ext uri="{FF2B5EF4-FFF2-40B4-BE49-F238E27FC236}">
                <a16:creationId xmlns:a16="http://schemas.microsoft.com/office/drawing/2014/main" id="{7CDB2A2A-131D-4895-84AE-DDEB15E42AE8}"/>
              </a:ext>
            </a:extLst>
          </p:cNvPr>
          <p:cNvSpPr>
            <a:spLocks noGrp="1"/>
          </p:cNvSpPr>
          <p:nvPr>
            <p:ph type="sldNum" sz="quarter" idx="12"/>
          </p:nvPr>
        </p:nvSpPr>
        <p:spPr/>
        <p:txBody>
          <a:bodyPr/>
          <a:lstStyle/>
          <a:p>
            <a:fld id="{3A98EE3D-8CD1-4C3F-BD1C-C98C9596463C}" type="slidenum">
              <a:rPr lang="en-US" smtClean="0"/>
              <a:t>24</a:t>
            </a:fld>
            <a:endParaRPr lang="en-US" dirty="0"/>
          </a:p>
        </p:txBody>
      </p:sp>
    </p:spTree>
    <p:extLst>
      <p:ext uri="{BB962C8B-B14F-4D97-AF65-F5344CB8AC3E}">
        <p14:creationId xmlns:p14="http://schemas.microsoft.com/office/powerpoint/2010/main" val="7356427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DFB444E-1013-4026-8D8C-AEC89EF73C89}"/>
              </a:ext>
            </a:extLst>
          </p:cNvPr>
          <p:cNvSpPr>
            <a:spLocks noGrp="1"/>
          </p:cNvSpPr>
          <p:nvPr>
            <p:ph type="sldNum" sz="quarter" idx="12"/>
          </p:nvPr>
        </p:nvSpPr>
        <p:spPr/>
        <p:txBody>
          <a:bodyPr/>
          <a:lstStyle/>
          <a:p>
            <a:fld id="{3A98EE3D-8CD1-4C3F-BD1C-C98C9596463C}" type="slidenum">
              <a:rPr lang="en-US" smtClean="0"/>
              <a:t>25</a:t>
            </a:fld>
            <a:endParaRPr lang="en-US" dirty="0"/>
          </a:p>
        </p:txBody>
      </p:sp>
      <p:sp>
        <p:nvSpPr>
          <p:cNvPr id="4" name="Rectangle 3">
            <a:extLst>
              <a:ext uri="{FF2B5EF4-FFF2-40B4-BE49-F238E27FC236}">
                <a16:creationId xmlns:a16="http://schemas.microsoft.com/office/drawing/2014/main" id="{3955C8BF-9FF0-4E8C-9E7A-108B39064592}"/>
              </a:ext>
            </a:extLst>
          </p:cNvPr>
          <p:cNvSpPr/>
          <p:nvPr/>
        </p:nvSpPr>
        <p:spPr>
          <a:xfrm>
            <a:off x="1371597" y="2577584"/>
            <a:ext cx="9264076" cy="923330"/>
          </a:xfrm>
          <a:prstGeom prst="rect">
            <a:avLst/>
          </a:prstGeom>
        </p:spPr>
        <p:txBody>
          <a:bodyPr wrap="none">
            <a:spAutoFit/>
          </a:bodyPr>
          <a:lstStyle/>
          <a:p>
            <a:pPr algn="ctr"/>
            <a:r>
              <a:rPr lang="en-US" sz="5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Home and Personal Care Market</a:t>
            </a:r>
          </a:p>
        </p:txBody>
      </p:sp>
    </p:spTree>
    <p:extLst>
      <p:ext uri="{BB962C8B-B14F-4D97-AF65-F5344CB8AC3E}">
        <p14:creationId xmlns:p14="http://schemas.microsoft.com/office/powerpoint/2010/main" val="22631672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5" name="Diagram 34">
            <a:extLst>
              <a:ext uri="{FF2B5EF4-FFF2-40B4-BE49-F238E27FC236}">
                <a16:creationId xmlns:a16="http://schemas.microsoft.com/office/drawing/2014/main" id="{95E61D54-37E1-401D-89AD-183934C1D0E6}"/>
              </a:ext>
            </a:extLst>
          </p:cNvPr>
          <p:cNvGraphicFramePr/>
          <p:nvPr>
            <p:extLst>
              <p:ext uri="{D42A27DB-BD31-4B8C-83A1-F6EECF244321}">
                <p14:modId xmlns:p14="http://schemas.microsoft.com/office/powerpoint/2010/main" val="1292699024"/>
              </p:ext>
            </p:extLst>
          </p:nvPr>
        </p:nvGraphicFramePr>
        <p:xfrm>
          <a:off x="0" y="-2246"/>
          <a:ext cx="6323548" cy="294696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Slide Number Placeholder 1">
            <a:extLst>
              <a:ext uri="{FF2B5EF4-FFF2-40B4-BE49-F238E27FC236}">
                <a16:creationId xmlns:a16="http://schemas.microsoft.com/office/drawing/2014/main" id="{2B4FA2AF-F205-470C-94E4-75806961062B}"/>
              </a:ext>
            </a:extLst>
          </p:cNvPr>
          <p:cNvSpPr>
            <a:spLocks noGrp="1"/>
          </p:cNvSpPr>
          <p:nvPr>
            <p:ph type="sldNum" sz="quarter" idx="12"/>
          </p:nvPr>
        </p:nvSpPr>
        <p:spPr/>
        <p:txBody>
          <a:bodyPr/>
          <a:lstStyle/>
          <a:p>
            <a:fld id="{3A98EE3D-8CD1-4C3F-BD1C-C98C9596463C}" type="slidenum">
              <a:rPr lang="en-US" smtClean="0"/>
              <a:t>26</a:t>
            </a:fld>
            <a:endParaRPr lang="en-US" dirty="0"/>
          </a:p>
        </p:txBody>
      </p:sp>
      <p:sp>
        <p:nvSpPr>
          <p:cNvPr id="30" name="TextBox 29">
            <a:extLst>
              <a:ext uri="{FF2B5EF4-FFF2-40B4-BE49-F238E27FC236}">
                <a16:creationId xmlns:a16="http://schemas.microsoft.com/office/drawing/2014/main" id="{58FBD851-AB54-4051-8146-082D6265931E}"/>
              </a:ext>
            </a:extLst>
          </p:cNvPr>
          <p:cNvSpPr txBox="1"/>
          <p:nvPr/>
        </p:nvSpPr>
        <p:spPr>
          <a:xfrm>
            <a:off x="443789" y="1487125"/>
            <a:ext cx="3902591" cy="1169551"/>
          </a:xfrm>
          <a:prstGeom prst="rect">
            <a:avLst/>
          </a:prstGeom>
          <a:noFill/>
        </p:spPr>
        <p:txBody>
          <a:bodyPr wrap="square" rtlCol="0">
            <a:spAutoFit/>
          </a:bodyPr>
          <a:lstStyle/>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Urbanization and rising disposable income</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Growing concern for health and beauty</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Health, hygiene &amp; wellness awareness</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Technological advancements in formulation and packaging.</a:t>
            </a:r>
          </a:p>
        </p:txBody>
      </p:sp>
      <p:sp>
        <p:nvSpPr>
          <p:cNvPr id="31" name="Rectangle 30">
            <a:extLst>
              <a:ext uri="{FF2B5EF4-FFF2-40B4-BE49-F238E27FC236}">
                <a16:creationId xmlns:a16="http://schemas.microsoft.com/office/drawing/2014/main" id="{14A1C7D2-2D08-49A5-B290-129909FE68C7}"/>
              </a:ext>
            </a:extLst>
          </p:cNvPr>
          <p:cNvSpPr/>
          <p:nvPr/>
        </p:nvSpPr>
        <p:spPr>
          <a:xfrm>
            <a:off x="243052" y="1132984"/>
            <a:ext cx="928459" cy="369332"/>
          </a:xfrm>
          <a:prstGeom prst="rect">
            <a:avLst/>
          </a:prstGeom>
          <a:noFill/>
        </p:spPr>
        <p:txBody>
          <a:bodyPr wrap="none" lIns="91440" tIns="45720" rIns="91440" bIns="45720">
            <a:spAutoFit/>
          </a:bodyPr>
          <a:lstStyle/>
          <a:p>
            <a:pPr algn="ctr"/>
            <a:r>
              <a:rPr lang="en-US" b="1" dirty="0">
                <a:ln w="0"/>
                <a:latin typeface="Times New Roman" panose="02020603050405020304" pitchFamily="18" charset="0"/>
                <a:cs typeface="Times New Roman" panose="02020603050405020304" pitchFamily="18" charset="0"/>
              </a:rPr>
              <a:t>Drivers</a:t>
            </a:r>
            <a:endParaRPr lang="en-US" b="1" cap="none" spc="0" dirty="0">
              <a:ln w="0"/>
              <a:effectLst/>
              <a:latin typeface="Times New Roman" panose="02020603050405020304" pitchFamily="18" charset="0"/>
              <a:cs typeface="Times New Roman" panose="02020603050405020304" pitchFamily="18" charset="0"/>
            </a:endParaRPr>
          </a:p>
        </p:txBody>
      </p:sp>
      <p:sp>
        <p:nvSpPr>
          <p:cNvPr id="32" name="Rectangle 31">
            <a:extLst>
              <a:ext uri="{FF2B5EF4-FFF2-40B4-BE49-F238E27FC236}">
                <a16:creationId xmlns:a16="http://schemas.microsoft.com/office/drawing/2014/main" id="{355ADFBB-1503-4227-B47D-0899F787D307}"/>
              </a:ext>
            </a:extLst>
          </p:cNvPr>
          <p:cNvSpPr/>
          <p:nvPr/>
        </p:nvSpPr>
        <p:spPr>
          <a:xfrm>
            <a:off x="378152" y="488891"/>
            <a:ext cx="5066323" cy="400110"/>
          </a:xfrm>
          <a:prstGeom prst="rect">
            <a:avLst/>
          </a:prstGeom>
          <a:noFill/>
        </p:spPr>
        <p:txBody>
          <a:bodyPr wrap="none" lIns="91440" tIns="45720" rIns="91440" bIns="45720">
            <a:spAutoFit/>
          </a:bodyPr>
          <a:lstStyle/>
          <a:p>
            <a:pPr algn="ctr"/>
            <a:r>
              <a:rPr lang="en-US" sz="2000" b="1" dirty="0">
                <a:ln w="0"/>
                <a:latin typeface="Times New Roman" panose="02020603050405020304" pitchFamily="18" charset="0"/>
                <a:cs typeface="Times New Roman" panose="02020603050405020304" pitchFamily="18" charset="0"/>
              </a:rPr>
              <a:t>HOME AND PERSONAL CARE MARKET</a:t>
            </a:r>
            <a:endParaRPr lang="en-US" sz="2000" b="1" cap="none" spc="0" dirty="0">
              <a:ln w="0"/>
              <a:effectLst/>
              <a:latin typeface="Times New Roman" panose="02020603050405020304" pitchFamily="18" charset="0"/>
              <a:cs typeface="Times New Roman" panose="02020603050405020304" pitchFamily="18" charset="0"/>
            </a:endParaRPr>
          </a:p>
        </p:txBody>
      </p:sp>
      <p:sp>
        <p:nvSpPr>
          <p:cNvPr id="36" name="Rectangle 35">
            <a:extLst>
              <a:ext uri="{FF2B5EF4-FFF2-40B4-BE49-F238E27FC236}">
                <a16:creationId xmlns:a16="http://schemas.microsoft.com/office/drawing/2014/main" id="{DE6769C3-7821-4A40-A0C0-239D830C4E26}"/>
              </a:ext>
            </a:extLst>
          </p:cNvPr>
          <p:cNvSpPr/>
          <p:nvPr/>
        </p:nvSpPr>
        <p:spPr>
          <a:xfrm>
            <a:off x="168502" y="2760054"/>
            <a:ext cx="1261884" cy="369332"/>
          </a:xfrm>
          <a:prstGeom prst="rect">
            <a:avLst/>
          </a:prstGeom>
          <a:noFill/>
        </p:spPr>
        <p:txBody>
          <a:bodyPr wrap="none" lIns="91440" tIns="45720" rIns="91440" bIns="45720">
            <a:spAutoFit/>
          </a:bodyPr>
          <a:lstStyle/>
          <a:p>
            <a:pPr algn="ctr"/>
            <a:r>
              <a:rPr lang="en-US" b="1" cap="none" spc="0" dirty="0">
                <a:ln w="0"/>
                <a:effectLst/>
                <a:latin typeface="Times New Roman" panose="02020603050405020304" pitchFamily="18" charset="0"/>
                <a:cs typeface="Times New Roman" panose="02020603050405020304" pitchFamily="18" charset="0"/>
              </a:rPr>
              <a:t>Challenges</a:t>
            </a:r>
          </a:p>
        </p:txBody>
      </p:sp>
      <p:sp>
        <p:nvSpPr>
          <p:cNvPr id="37" name="TextBox 36">
            <a:extLst>
              <a:ext uri="{FF2B5EF4-FFF2-40B4-BE49-F238E27FC236}">
                <a16:creationId xmlns:a16="http://schemas.microsoft.com/office/drawing/2014/main" id="{1521745A-7C44-4E2B-BBDD-D7D45DAFEC8F}"/>
              </a:ext>
            </a:extLst>
          </p:cNvPr>
          <p:cNvSpPr txBox="1"/>
          <p:nvPr/>
        </p:nvSpPr>
        <p:spPr>
          <a:xfrm>
            <a:off x="378152" y="3130232"/>
            <a:ext cx="3902591" cy="1169551"/>
          </a:xfrm>
          <a:prstGeom prst="rect">
            <a:avLst/>
          </a:prstGeom>
          <a:noFill/>
        </p:spPr>
        <p:txBody>
          <a:bodyPr wrap="square" rtlCol="0">
            <a:spAutoFit/>
          </a:bodyPr>
          <a:lstStyle/>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Rising cost in mass market</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Regulatory and compliance hurdles</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Sustainability and waste management issues</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Lack of awareness in rural areas</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Digital misinformation and greenwashing</a:t>
            </a:r>
          </a:p>
        </p:txBody>
      </p:sp>
      <p:sp>
        <p:nvSpPr>
          <p:cNvPr id="38" name="Rectangle 37">
            <a:extLst>
              <a:ext uri="{FF2B5EF4-FFF2-40B4-BE49-F238E27FC236}">
                <a16:creationId xmlns:a16="http://schemas.microsoft.com/office/drawing/2014/main" id="{7CAE9789-374E-4B7D-A1CA-A8ED1B3B934F}"/>
              </a:ext>
            </a:extLst>
          </p:cNvPr>
          <p:cNvSpPr/>
          <p:nvPr/>
        </p:nvSpPr>
        <p:spPr>
          <a:xfrm>
            <a:off x="202175" y="4300629"/>
            <a:ext cx="1569661" cy="369332"/>
          </a:xfrm>
          <a:prstGeom prst="rect">
            <a:avLst/>
          </a:prstGeom>
          <a:noFill/>
        </p:spPr>
        <p:txBody>
          <a:bodyPr wrap="none" lIns="91440" tIns="45720" rIns="91440" bIns="45720">
            <a:spAutoFit/>
          </a:bodyPr>
          <a:lstStyle/>
          <a:p>
            <a:pPr algn="ctr"/>
            <a:r>
              <a:rPr lang="en-US" b="1" dirty="0">
                <a:ln w="0"/>
                <a:latin typeface="Times New Roman" panose="02020603050405020304" pitchFamily="18" charset="0"/>
                <a:cs typeface="Times New Roman" panose="02020603050405020304" pitchFamily="18" charset="0"/>
              </a:rPr>
              <a:t>Opportunities</a:t>
            </a:r>
            <a:endParaRPr lang="en-US" b="1" cap="none" spc="0" dirty="0">
              <a:ln w="0"/>
              <a:effectLst/>
              <a:latin typeface="Times New Roman" panose="02020603050405020304" pitchFamily="18" charset="0"/>
              <a:cs typeface="Times New Roman" panose="02020603050405020304" pitchFamily="18" charset="0"/>
            </a:endParaRPr>
          </a:p>
        </p:txBody>
      </p:sp>
      <p:sp>
        <p:nvSpPr>
          <p:cNvPr id="39" name="TextBox 38">
            <a:extLst>
              <a:ext uri="{FF2B5EF4-FFF2-40B4-BE49-F238E27FC236}">
                <a16:creationId xmlns:a16="http://schemas.microsoft.com/office/drawing/2014/main" id="{26531961-8B56-487D-BB59-DDA470E613A4}"/>
              </a:ext>
            </a:extLst>
          </p:cNvPr>
          <p:cNvSpPr txBox="1"/>
          <p:nvPr/>
        </p:nvSpPr>
        <p:spPr>
          <a:xfrm>
            <a:off x="425669" y="4676024"/>
            <a:ext cx="3902591" cy="954107"/>
          </a:xfrm>
          <a:prstGeom prst="rect">
            <a:avLst/>
          </a:prstGeom>
          <a:noFill/>
        </p:spPr>
        <p:txBody>
          <a:bodyPr wrap="square" rtlCol="0">
            <a:spAutoFit/>
          </a:bodyPr>
          <a:lstStyle/>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Expansion of natural organic ayurvedic products</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Personalization and technology driven solutions</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Growth of E-commerce &amp; D2C brands</a:t>
            </a:r>
          </a:p>
        </p:txBody>
      </p:sp>
      <p:graphicFrame>
        <p:nvGraphicFramePr>
          <p:cNvPr id="40" name="Chart 39">
            <a:extLst>
              <a:ext uri="{FF2B5EF4-FFF2-40B4-BE49-F238E27FC236}">
                <a16:creationId xmlns:a16="http://schemas.microsoft.com/office/drawing/2014/main" id="{F56B57C4-9E3E-4E7E-84F8-A681542DC0C4}"/>
              </a:ext>
            </a:extLst>
          </p:cNvPr>
          <p:cNvGraphicFramePr/>
          <p:nvPr>
            <p:extLst>
              <p:ext uri="{D42A27DB-BD31-4B8C-83A1-F6EECF244321}">
                <p14:modId xmlns:p14="http://schemas.microsoft.com/office/powerpoint/2010/main" val="934334373"/>
              </p:ext>
            </p:extLst>
          </p:nvPr>
        </p:nvGraphicFramePr>
        <p:xfrm>
          <a:off x="4456720" y="1471237"/>
          <a:ext cx="7533105" cy="4219446"/>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4925609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817F506-E532-4381-AAAA-0D56F675171A}"/>
              </a:ext>
            </a:extLst>
          </p:cNvPr>
          <p:cNvSpPr>
            <a:spLocks noGrp="1"/>
          </p:cNvSpPr>
          <p:nvPr>
            <p:ph type="sldNum" sz="quarter" idx="12"/>
          </p:nvPr>
        </p:nvSpPr>
        <p:spPr/>
        <p:txBody>
          <a:bodyPr/>
          <a:lstStyle/>
          <a:p>
            <a:fld id="{3A98EE3D-8CD1-4C3F-BD1C-C98C9596463C}" type="slidenum">
              <a:rPr lang="en-US" smtClean="0"/>
              <a:t>27</a:t>
            </a:fld>
            <a:endParaRPr lang="en-US" dirty="0"/>
          </a:p>
        </p:txBody>
      </p:sp>
      <p:graphicFrame>
        <p:nvGraphicFramePr>
          <p:cNvPr id="31" name="Chart 30">
            <a:extLst>
              <a:ext uri="{FF2B5EF4-FFF2-40B4-BE49-F238E27FC236}">
                <a16:creationId xmlns:a16="http://schemas.microsoft.com/office/drawing/2014/main" id="{BD21A41C-0DCA-44D0-8E30-F4CDD16CAE3E}"/>
              </a:ext>
            </a:extLst>
          </p:cNvPr>
          <p:cNvGraphicFramePr/>
          <p:nvPr>
            <p:extLst>
              <p:ext uri="{D42A27DB-BD31-4B8C-83A1-F6EECF244321}">
                <p14:modId xmlns:p14="http://schemas.microsoft.com/office/powerpoint/2010/main" val="115598972"/>
              </p:ext>
            </p:extLst>
          </p:nvPr>
        </p:nvGraphicFramePr>
        <p:xfrm>
          <a:off x="348343" y="1110343"/>
          <a:ext cx="5671454" cy="39624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2" name="Chart 31">
            <a:extLst>
              <a:ext uri="{FF2B5EF4-FFF2-40B4-BE49-F238E27FC236}">
                <a16:creationId xmlns:a16="http://schemas.microsoft.com/office/drawing/2014/main" id="{0687B1B8-5F1D-4EEA-8FB0-55ED70F46D4E}"/>
              </a:ext>
            </a:extLst>
          </p:cNvPr>
          <p:cNvGraphicFramePr/>
          <p:nvPr>
            <p:extLst>
              <p:ext uri="{D42A27DB-BD31-4B8C-83A1-F6EECF244321}">
                <p14:modId xmlns:p14="http://schemas.microsoft.com/office/powerpoint/2010/main" val="3170645472"/>
              </p:ext>
            </p:extLst>
          </p:nvPr>
        </p:nvGraphicFramePr>
        <p:xfrm>
          <a:off x="6498771" y="1110342"/>
          <a:ext cx="5486399" cy="3831771"/>
        </p:xfrm>
        <a:graphic>
          <a:graphicData uri="http://schemas.openxmlformats.org/drawingml/2006/chart">
            <c:chart xmlns:c="http://schemas.openxmlformats.org/drawingml/2006/chart" xmlns:r="http://schemas.openxmlformats.org/officeDocument/2006/relationships" r:id="rId3"/>
          </a:graphicData>
        </a:graphic>
      </p:graphicFrame>
      <p:cxnSp>
        <p:nvCxnSpPr>
          <p:cNvPr id="38" name="Straight Connector 37">
            <a:extLst>
              <a:ext uri="{FF2B5EF4-FFF2-40B4-BE49-F238E27FC236}">
                <a16:creationId xmlns:a16="http://schemas.microsoft.com/office/drawing/2014/main" id="{E0F81D3F-9A86-4851-A662-C6A46195041A}"/>
              </a:ext>
            </a:extLst>
          </p:cNvPr>
          <p:cNvCxnSpPr/>
          <p:nvPr/>
        </p:nvCxnSpPr>
        <p:spPr>
          <a:xfrm>
            <a:off x="6281057" y="647700"/>
            <a:ext cx="0" cy="4887686"/>
          </a:xfrm>
          <a:prstGeom prst="line">
            <a:avLst/>
          </a:prstGeom>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15540561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071A7CD-4A18-4071-9C3A-BC4B60C4E902}"/>
              </a:ext>
            </a:extLst>
          </p:cNvPr>
          <p:cNvSpPr>
            <a:spLocks noGrp="1"/>
          </p:cNvSpPr>
          <p:nvPr>
            <p:ph type="sldNum" sz="quarter" idx="12"/>
          </p:nvPr>
        </p:nvSpPr>
        <p:spPr/>
        <p:txBody>
          <a:bodyPr/>
          <a:lstStyle/>
          <a:p>
            <a:fld id="{3A98EE3D-8CD1-4C3F-BD1C-C98C9596463C}" type="slidenum">
              <a:rPr lang="en-US" smtClean="0"/>
              <a:t>28</a:t>
            </a:fld>
            <a:endParaRPr lang="en-US" dirty="0"/>
          </a:p>
        </p:txBody>
      </p:sp>
      <p:graphicFrame>
        <p:nvGraphicFramePr>
          <p:cNvPr id="3" name="Chart 2">
            <a:extLst>
              <a:ext uri="{FF2B5EF4-FFF2-40B4-BE49-F238E27FC236}">
                <a16:creationId xmlns:a16="http://schemas.microsoft.com/office/drawing/2014/main" id="{70AB8425-FF83-47AB-8BAC-B7CC66B92145}"/>
              </a:ext>
            </a:extLst>
          </p:cNvPr>
          <p:cNvGraphicFramePr/>
          <p:nvPr>
            <p:extLst>
              <p:ext uri="{D42A27DB-BD31-4B8C-83A1-F6EECF244321}">
                <p14:modId xmlns:p14="http://schemas.microsoft.com/office/powerpoint/2010/main" val="3604436391"/>
              </p:ext>
            </p:extLst>
          </p:nvPr>
        </p:nvGraphicFramePr>
        <p:xfrm>
          <a:off x="326570" y="1259642"/>
          <a:ext cx="5529944" cy="399815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hart 3">
            <a:extLst>
              <a:ext uri="{FF2B5EF4-FFF2-40B4-BE49-F238E27FC236}">
                <a16:creationId xmlns:a16="http://schemas.microsoft.com/office/drawing/2014/main" id="{411B0C55-E893-4E62-8CD6-9CB4AA7E0DF2}"/>
              </a:ext>
            </a:extLst>
          </p:cNvPr>
          <p:cNvGraphicFramePr/>
          <p:nvPr>
            <p:extLst>
              <p:ext uri="{D42A27DB-BD31-4B8C-83A1-F6EECF244321}">
                <p14:modId xmlns:p14="http://schemas.microsoft.com/office/powerpoint/2010/main" val="1287841352"/>
              </p:ext>
            </p:extLst>
          </p:nvPr>
        </p:nvGraphicFramePr>
        <p:xfrm>
          <a:off x="6096000" y="1259642"/>
          <a:ext cx="5856515" cy="4390044"/>
        </p:xfrm>
        <a:graphic>
          <a:graphicData uri="http://schemas.openxmlformats.org/drawingml/2006/chart">
            <c:chart xmlns:c="http://schemas.openxmlformats.org/drawingml/2006/chart" xmlns:r="http://schemas.openxmlformats.org/officeDocument/2006/relationships" r:id="rId3"/>
          </a:graphicData>
        </a:graphic>
      </p:graphicFrame>
      <p:cxnSp>
        <p:nvCxnSpPr>
          <p:cNvPr id="6" name="Straight Connector 5">
            <a:extLst>
              <a:ext uri="{FF2B5EF4-FFF2-40B4-BE49-F238E27FC236}">
                <a16:creationId xmlns:a16="http://schemas.microsoft.com/office/drawing/2014/main" id="{EE84771D-C030-4A82-97C8-F9CD2B3CD3E3}"/>
              </a:ext>
            </a:extLst>
          </p:cNvPr>
          <p:cNvCxnSpPr/>
          <p:nvPr/>
        </p:nvCxnSpPr>
        <p:spPr>
          <a:xfrm>
            <a:off x="5856514" y="762000"/>
            <a:ext cx="0" cy="4887686"/>
          </a:xfrm>
          <a:prstGeom prst="line">
            <a:avLst/>
          </a:prstGeom>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5730197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38A77D5-9DE2-90BD-220F-4D0FA9E72651}"/>
              </a:ext>
            </a:extLst>
          </p:cNvPr>
          <p:cNvPicPr>
            <a:picLocks noChangeAspect="1"/>
          </p:cNvPicPr>
          <p:nvPr/>
        </p:nvPicPr>
        <p:blipFill>
          <a:blip r:embed="rId2"/>
          <a:stretch>
            <a:fillRect/>
          </a:stretch>
        </p:blipFill>
        <p:spPr>
          <a:xfrm>
            <a:off x="0" y="0"/>
            <a:ext cx="12192000" cy="6858000"/>
          </a:xfrm>
          <a:prstGeom prst="rect">
            <a:avLst/>
          </a:prstGeom>
        </p:spPr>
      </p:pic>
      <p:sp>
        <p:nvSpPr>
          <p:cNvPr id="2" name="Slide Number Placeholder 1">
            <a:extLst>
              <a:ext uri="{FF2B5EF4-FFF2-40B4-BE49-F238E27FC236}">
                <a16:creationId xmlns:a16="http://schemas.microsoft.com/office/drawing/2014/main" id="{9E2DA559-4357-4A4D-4043-BC46CAAD27FC}"/>
              </a:ext>
            </a:extLst>
          </p:cNvPr>
          <p:cNvSpPr>
            <a:spLocks noGrp="1"/>
          </p:cNvSpPr>
          <p:nvPr>
            <p:ph type="sldNum" sz="quarter" idx="12"/>
          </p:nvPr>
        </p:nvSpPr>
        <p:spPr/>
        <p:txBody>
          <a:bodyPr/>
          <a:lstStyle/>
          <a:p>
            <a:fld id="{3A98EE3D-8CD1-4C3F-BD1C-C98C9596463C}" type="slidenum">
              <a:rPr lang="en-US" smtClean="0"/>
              <a:t>29</a:t>
            </a:fld>
            <a:endParaRPr lang="en-US" dirty="0"/>
          </a:p>
        </p:txBody>
      </p:sp>
    </p:spTree>
    <p:extLst>
      <p:ext uri="{BB962C8B-B14F-4D97-AF65-F5344CB8AC3E}">
        <p14:creationId xmlns:p14="http://schemas.microsoft.com/office/powerpoint/2010/main" val="4615095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A21FF6-E2C1-41D4-84AB-CD9A83E1396A}"/>
              </a:ext>
            </a:extLst>
          </p:cNvPr>
          <p:cNvSpPr>
            <a:spLocks noGrp="1"/>
          </p:cNvSpPr>
          <p:nvPr>
            <p:ph type="sldNum" sz="quarter" idx="12"/>
          </p:nvPr>
        </p:nvSpPr>
        <p:spPr/>
        <p:txBody>
          <a:bodyPr/>
          <a:lstStyle/>
          <a:p>
            <a:fld id="{3A98EE3D-8CD1-4C3F-BD1C-C98C9596463C}" type="slidenum">
              <a:rPr lang="en-US" smtClean="0">
                <a:solidFill>
                  <a:schemeClr val="tx1"/>
                </a:solidFill>
                <a:latin typeface="Times New Roman" panose="02020603050405020304" pitchFamily="18" charset="0"/>
                <a:cs typeface="Times New Roman" panose="02020603050405020304" pitchFamily="18" charset="0"/>
              </a:rPr>
              <a:t>3</a:t>
            </a:fld>
            <a:endParaRPr lang="en-US" dirty="0">
              <a:solidFill>
                <a:schemeClr val="tx1"/>
              </a:solidFill>
              <a:latin typeface="Times New Roman" panose="02020603050405020304" pitchFamily="18" charset="0"/>
              <a:cs typeface="Times New Roman" panose="02020603050405020304" pitchFamily="18" charset="0"/>
            </a:endParaRPr>
          </a:p>
        </p:txBody>
      </p:sp>
      <p:sp>
        <p:nvSpPr>
          <p:cNvPr id="3" name="Text 0">
            <a:extLst>
              <a:ext uri="{FF2B5EF4-FFF2-40B4-BE49-F238E27FC236}">
                <a16:creationId xmlns:a16="http://schemas.microsoft.com/office/drawing/2014/main" id="{ADDA41C7-59EB-4406-8D09-AD4D5D9E9E7D}"/>
              </a:ext>
            </a:extLst>
          </p:cNvPr>
          <p:cNvSpPr/>
          <p:nvPr/>
        </p:nvSpPr>
        <p:spPr>
          <a:xfrm>
            <a:off x="706587" y="879672"/>
            <a:ext cx="10326192" cy="586681"/>
          </a:xfrm>
          <a:prstGeom prst="rect">
            <a:avLst/>
          </a:prstGeom>
          <a:noFill/>
          <a:ln/>
        </p:spPr>
        <p:txBody>
          <a:bodyPr wrap="none" lIns="0" tIns="0" rIns="0" bIns="0" rtlCol="0" anchor="t"/>
          <a:lstStyle/>
          <a:p>
            <a:pPr>
              <a:lnSpc>
                <a:spcPts val="4583"/>
              </a:lnSpc>
            </a:pPr>
            <a:r>
              <a:rPr lang="en-US" sz="3667" dirty="0">
                <a:latin typeface="Times New Roman" panose="02020603050405020304" pitchFamily="18" charset="0"/>
                <a:ea typeface="Unbounded" pitchFamily="34" charset="-122"/>
                <a:cs typeface="Times New Roman" panose="02020603050405020304" pitchFamily="18" charset="0"/>
              </a:rPr>
              <a:t>Introduction to the COVID-19 Context</a:t>
            </a:r>
            <a:endParaRPr lang="en-US" sz="3667" dirty="0">
              <a:latin typeface="Times New Roman" panose="02020603050405020304" pitchFamily="18" charset="0"/>
              <a:cs typeface="Times New Roman" panose="02020603050405020304" pitchFamily="18" charset="0"/>
            </a:endParaRPr>
          </a:p>
        </p:txBody>
      </p:sp>
      <p:sp>
        <p:nvSpPr>
          <p:cNvPr id="4" name="Text 1">
            <a:extLst>
              <a:ext uri="{FF2B5EF4-FFF2-40B4-BE49-F238E27FC236}">
                <a16:creationId xmlns:a16="http://schemas.microsoft.com/office/drawing/2014/main" id="{DE8F0601-4F62-4AF5-871B-C2E6853B42F5}"/>
              </a:ext>
            </a:extLst>
          </p:cNvPr>
          <p:cNvSpPr/>
          <p:nvPr/>
        </p:nvSpPr>
        <p:spPr>
          <a:xfrm>
            <a:off x="599778" y="1918087"/>
            <a:ext cx="5154613" cy="1276747"/>
          </a:xfrm>
          <a:prstGeom prst="rect">
            <a:avLst/>
          </a:prstGeom>
          <a:noFill/>
          <a:ln/>
        </p:spPr>
        <p:txBody>
          <a:bodyPr wrap="square" lIns="0" tIns="0" rIns="0" bIns="0" rtlCol="0" anchor="t"/>
          <a:lstStyle/>
          <a:p>
            <a:pPr marL="285739" indent="-285739">
              <a:lnSpc>
                <a:spcPts val="2500"/>
              </a:lnSpc>
              <a:buFont typeface="Arial" panose="020B0604020202020204" pitchFamily="34" charset="0"/>
              <a:buChar char="•"/>
            </a:pPr>
            <a:r>
              <a:rPr lang="en-US" sz="1542" dirty="0">
                <a:latin typeface="Times New Roman" panose="02020603050405020304" pitchFamily="18" charset="0"/>
                <a:ea typeface="Cabin" pitchFamily="34" charset="-122"/>
                <a:cs typeface="Times New Roman" panose="02020603050405020304" pitchFamily="18" charset="0"/>
              </a:rPr>
              <a:t>The COVID-19 pandemic began in late 2019, causing a global health crisis. </a:t>
            </a:r>
            <a:r>
              <a:rPr lang="en-US" sz="1542" b="1" dirty="0">
                <a:latin typeface="Times New Roman" panose="02020603050405020304" pitchFamily="18" charset="0"/>
                <a:ea typeface="Cabin" pitchFamily="34" charset="-122"/>
                <a:cs typeface="Times New Roman" panose="02020603050405020304" pitchFamily="18" charset="0"/>
              </a:rPr>
              <a:t>Non-pharmaceutical interventions </a:t>
            </a:r>
            <a:r>
              <a:rPr lang="en-US" sz="1542" dirty="0">
                <a:latin typeface="Times New Roman" panose="02020603050405020304" pitchFamily="18" charset="0"/>
                <a:ea typeface="Cabin" pitchFamily="34" charset="-122"/>
                <a:cs typeface="Times New Roman" panose="02020603050405020304" pitchFamily="18" charset="0"/>
              </a:rPr>
              <a:t>such as facemasks and social distancing were initially used to reduce viral transmission.</a:t>
            </a:r>
          </a:p>
          <a:p>
            <a:pPr marL="285739" indent="-285739">
              <a:lnSpc>
                <a:spcPts val="2500"/>
              </a:lnSpc>
              <a:buFont typeface="Arial" panose="020B0604020202020204" pitchFamily="34" charset="0"/>
              <a:buChar char="•"/>
            </a:pPr>
            <a:endParaRPr lang="en-US" sz="1542" dirty="0">
              <a:latin typeface="Times New Roman" panose="02020603050405020304" pitchFamily="18" charset="0"/>
              <a:cs typeface="Times New Roman" panose="02020603050405020304" pitchFamily="18" charset="0"/>
            </a:endParaRPr>
          </a:p>
          <a:p>
            <a:pPr marL="285739" indent="-285739">
              <a:lnSpc>
                <a:spcPts val="2500"/>
              </a:lnSpc>
              <a:buFont typeface="Arial" panose="020B0604020202020204" pitchFamily="34" charset="0"/>
              <a:buChar char="•"/>
            </a:pPr>
            <a:r>
              <a:rPr lang="en-US" sz="1542" dirty="0">
                <a:latin typeface="Times New Roman" panose="02020603050405020304" pitchFamily="18" charset="0"/>
                <a:cs typeface="Times New Roman" panose="02020603050405020304" pitchFamily="18" charset="0"/>
              </a:rPr>
              <a:t>WHO reported over </a:t>
            </a:r>
            <a:r>
              <a:rPr lang="en-US" sz="1542" b="1" dirty="0">
                <a:latin typeface="Times New Roman" panose="02020603050405020304" pitchFamily="18" charset="0"/>
                <a:cs typeface="Times New Roman" panose="02020603050405020304" pitchFamily="18" charset="0"/>
              </a:rPr>
              <a:t>567 million confirmed cases </a:t>
            </a:r>
            <a:r>
              <a:rPr lang="en-US" sz="1542" dirty="0">
                <a:latin typeface="Times New Roman" panose="02020603050405020304" pitchFamily="18" charset="0"/>
                <a:cs typeface="Times New Roman" panose="02020603050405020304" pitchFamily="18" charset="0"/>
              </a:rPr>
              <a:t>and </a:t>
            </a:r>
            <a:r>
              <a:rPr lang="en-US" sz="1542" b="1" dirty="0">
                <a:latin typeface="Times New Roman" panose="02020603050405020304" pitchFamily="18" charset="0"/>
                <a:cs typeface="Times New Roman" panose="02020603050405020304" pitchFamily="18" charset="0"/>
              </a:rPr>
              <a:t>6.3 million deaths</a:t>
            </a:r>
            <a:r>
              <a:rPr lang="en-US" sz="1542" dirty="0">
                <a:latin typeface="Times New Roman" panose="02020603050405020304" pitchFamily="18" charset="0"/>
                <a:cs typeface="Times New Roman" panose="02020603050405020304" pitchFamily="18" charset="0"/>
              </a:rPr>
              <a:t> globally. </a:t>
            </a:r>
          </a:p>
          <a:p>
            <a:pPr>
              <a:lnSpc>
                <a:spcPts val="2500"/>
              </a:lnSpc>
            </a:pPr>
            <a:endParaRPr lang="en-US" sz="1542" dirty="0">
              <a:latin typeface="Times New Roman" panose="02020603050405020304" pitchFamily="18" charset="0"/>
              <a:cs typeface="Times New Roman" panose="02020603050405020304" pitchFamily="18" charset="0"/>
            </a:endParaRPr>
          </a:p>
        </p:txBody>
      </p:sp>
      <p:sp>
        <p:nvSpPr>
          <p:cNvPr id="5" name="Text 2">
            <a:extLst>
              <a:ext uri="{FF2B5EF4-FFF2-40B4-BE49-F238E27FC236}">
                <a16:creationId xmlns:a16="http://schemas.microsoft.com/office/drawing/2014/main" id="{CED9EC5D-FB31-48E1-A9A3-DAA903FFEA40}"/>
              </a:ext>
            </a:extLst>
          </p:cNvPr>
          <p:cNvSpPr/>
          <p:nvPr/>
        </p:nvSpPr>
        <p:spPr>
          <a:xfrm>
            <a:off x="599778" y="4420492"/>
            <a:ext cx="5154613" cy="1276747"/>
          </a:xfrm>
          <a:prstGeom prst="rect">
            <a:avLst/>
          </a:prstGeom>
          <a:noFill/>
          <a:ln/>
        </p:spPr>
        <p:txBody>
          <a:bodyPr wrap="square" lIns="0" tIns="0" rIns="0" bIns="0" rtlCol="0" anchor="t"/>
          <a:lstStyle/>
          <a:p>
            <a:pPr marL="285739" indent="-285739">
              <a:lnSpc>
                <a:spcPts val="2500"/>
              </a:lnSpc>
              <a:buFont typeface="Arial" panose="020B0604020202020204" pitchFamily="34" charset="0"/>
              <a:buChar char="•"/>
            </a:pPr>
            <a:r>
              <a:rPr lang="en-US" sz="1542" dirty="0">
                <a:latin typeface="Times New Roman" panose="02020603050405020304" pitchFamily="18" charset="0"/>
                <a:ea typeface="Cabin" pitchFamily="34" charset="-122"/>
                <a:cs typeface="Times New Roman" panose="02020603050405020304" pitchFamily="18" charset="0"/>
              </a:rPr>
              <a:t>Vaccination emerged as a vital long-term protective measure, with multiple vaccines receiving emergency use authorization in India by mid-2022, including Covishield and Covaxin among others.</a:t>
            </a:r>
            <a:endParaRPr lang="en-US" sz="1542" dirty="0">
              <a:latin typeface="Times New Roman" panose="02020603050405020304" pitchFamily="18" charset="0"/>
              <a:cs typeface="Times New Roman" panose="02020603050405020304" pitchFamily="18" charset="0"/>
            </a:endParaRPr>
          </a:p>
        </p:txBody>
      </p:sp>
      <p:sp>
        <p:nvSpPr>
          <p:cNvPr id="6" name="Text 3">
            <a:extLst>
              <a:ext uri="{FF2B5EF4-FFF2-40B4-BE49-F238E27FC236}">
                <a16:creationId xmlns:a16="http://schemas.microsoft.com/office/drawing/2014/main" id="{72E93661-2601-4525-AD69-94BA76D4F135}"/>
              </a:ext>
            </a:extLst>
          </p:cNvPr>
          <p:cNvSpPr/>
          <p:nvPr/>
        </p:nvSpPr>
        <p:spPr>
          <a:xfrm>
            <a:off x="6330801" y="1918086"/>
            <a:ext cx="5154613" cy="1276747"/>
          </a:xfrm>
          <a:prstGeom prst="rect">
            <a:avLst/>
          </a:prstGeom>
          <a:noFill/>
          <a:ln/>
        </p:spPr>
        <p:txBody>
          <a:bodyPr wrap="square" lIns="0" tIns="0" rIns="0" bIns="0" rtlCol="0" anchor="t"/>
          <a:lstStyle/>
          <a:p>
            <a:pPr marL="285739" indent="-285739">
              <a:lnSpc>
                <a:spcPts val="2500"/>
              </a:lnSpc>
              <a:buFont typeface="Arial" panose="020B0604020202020204" pitchFamily="34" charset="0"/>
              <a:buChar char="•"/>
            </a:pPr>
            <a:r>
              <a:rPr lang="en-US" sz="1542" dirty="0">
                <a:latin typeface="Times New Roman" panose="02020603050405020304" pitchFamily="18" charset="0"/>
                <a:ea typeface="Cabin" pitchFamily="34" charset="-122"/>
                <a:cs typeface="Times New Roman" panose="02020603050405020304" pitchFamily="18" charset="0"/>
              </a:rPr>
              <a:t>In April 2022, the Indian government initiated a </a:t>
            </a:r>
            <a:r>
              <a:rPr lang="en-US" sz="1542" b="1" dirty="0">
                <a:latin typeface="Times New Roman" panose="02020603050405020304" pitchFamily="18" charset="0"/>
                <a:ea typeface="Cabin" pitchFamily="34" charset="-122"/>
                <a:cs typeface="Times New Roman" panose="02020603050405020304" pitchFamily="18" charset="0"/>
              </a:rPr>
              <a:t>75-day campaign</a:t>
            </a:r>
            <a:r>
              <a:rPr lang="en-US" sz="1542" dirty="0">
                <a:latin typeface="Times New Roman" panose="02020603050405020304" pitchFamily="18" charset="0"/>
                <a:ea typeface="Cabin" pitchFamily="34" charset="-122"/>
                <a:cs typeface="Times New Roman" panose="02020603050405020304" pitchFamily="18" charset="0"/>
              </a:rPr>
              <a:t> called </a:t>
            </a:r>
            <a:r>
              <a:rPr lang="en-US" sz="1400" b="1" dirty="0">
                <a:solidFill>
                  <a:srgbClr val="252525"/>
                </a:solidFill>
                <a:latin typeface="Times New Roman" panose="02020603050405020304" pitchFamily="18" charset="0"/>
                <a:cs typeface="Times New Roman" panose="02020603050405020304" pitchFamily="18" charset="0"/>
              </a:rPr>
              <a:t>'COVID Vaccination Amrit </a:t>
            </a:r>
            <a:r>
              <a:rPr lang="en-US" sz="1400" b="1" dirty="0" err="1">
                <a:solidFill>
                  <a:srgbClr val="252525"/>
                </a:solidFill>
                <a:latin typeface="Times New Roman" panose="02020603050405020304" pitchFamily="18" charset="0"/>
                <a:cs typeface="Times New Roman" panose="02020603050405020304" pitchFamily="18" charset="0"/>
              </a:rPr>
              <a:t>Mahotsava</a:t>
            </a:r>
            <a:r>
              <a:rPr lang="en-US" sz="1400" b="1" dirty="0">
                <a:solidFill>
                  <a:srgbClr val="252525"/>
                </a:solidFill>
                <a:latin typeface="Times New Roman" panose="02020603050405020304" pitchFamily="18" charset="0"/>
                <a:cs typeface="Times New Roman" panose="02020603050405020304" pitchFamily="18" charset="0"/>
              </a:rPr>
              <a:t>' </a:t>
            </a:r>
            <a:r>
              <a:rPr lang="en-US" sz="1542" dirty="0">
                <a:latin typeface="Times New Roman" panose="02020603050405020304" pitchFamily="18" charset="0"/>
                <a:ea typeface="Cabin" pitchFamily="34" charset="-122"/>
                <a:cs typeface="Times New Roman" panose="02020603050405020304" pitchFamily="18" charset="0"/>
              </a:rPr>
              <a:t>offering free precaution doses to adults 18 years and older. Boosters enhance immune response, critical for maintaining protection against evolving variants.</a:t>
            </a:r>
          </a:p>
          <a:p>
            <a:pPr marL="285739" indent="-285739">
              <a:lnSpc>
                <a:spcPts val="2500"/>
              </a:lnSpc>
              <a:buFont typeface="Arial" panose="020B0604020202020204" pitchFamily="34" charset="0"/>
              <a:buChar char="•"/>
            </a:pPr>
            <a:endParaRPr lang="en-US" sz="1542" dirty="0">
              <a:latin typeface="Times New Roman" panose="02020603050405020304" pitchFamily="18" charset="0"/>
              <a:cs typeface="Times New Roman" panose="02020603050405020304" pitchFamily="18" charset="0"/>
            </a:endParaRPr>
          </a:p>
          <a:p>
            <a:pPr marL="285739" indent="-285739">
              <a:lnSpc>
                <a:spcPts val="2500"/>
              </a:lnSpc>
              <a:buFont typeface="Arial" panose="020B0604020202020204" pitchFamily="34" charset="0"/>
              <a:buChar char="•"/>
            </a:pPr>
            <a:r>
              <a:rPr lang="en-US" sz="1542" dirty="0">
                <a:latin typeface="Times New Roman" panose="02020603050405020304" pitchFamily="18" charset="0"/>
                <a:cs typeface="Times New Roman" panose="02020603050405020304" pitchFamily="18" charset="0"/>
              </a:rPr>
              <a:t>The CDC reported that </a:t>
            </a:r>
            <a:r>
              <a:rPr lang="en-US" sz="1542" b="1" dirty="0">
                <a:latin typeface="Times New Roman" panose="02020603050405020304" pitchFamily="18" charset="0"/>
                <a:cs typeface="Times New Roman" panose="02020603050405020304" pitchFamily="18" charset="0"/>
              </a:rPr>
              <a:t>27.1% adults </a:t>
            </a:r>
            <a:r>
              <a:rPr lang="en-US" sz="1542" dirty="0">
                <a:latin typeface="Times New Roman" panose="02020603050405020304" pitchFamily="18" charset="0"/>
                <a:cs typeface="Times New Roman" panose="02020603050405020304" pitchFamily="18" charset="0"/>
              </a:rPr>
              <a:t>and </a:t>
            </a:r>
            <a:r>
              <a:rPr lang="en-US" sz="1542" b="1" dirty="0">
                <a:latin typeface="Times New Roman" panose="02020603050405020304" pitchFamily="18" charset="0"/>
                <a:cs typeface="Times New Roman" panose="02020603050405020304" pitchFamily="18" charset="0"/>
              </a:rPr>
              <a:t>18.5% adolescents </a:t>
            </a:r>
            <a:r>
              <a:rPr lang="en-US" sz="1542" dirty="0">
                <a:latin typeface="Times New Roman" panose="02020603050405020304" pitchFamily="18" charset="0"/>
                <a:cs typeface="Times New Roman" panose="02020603050405020304" pitchFamily="18" charset="0"/>
              </a:rPr>
              <a:t>took the booster dose in </a:t>
            </a:r>
            <a:r>
              <a:rPr lang="en-US" sz="1542" b="1" dirty="0">
                <a:latin typeface="Times New Roman" panose="02020603050405020304" pitchFamily="18" charset="0"/>
                <a:cs typeface="Times New Roman" panose="02020603050405020304" pitchFamily="18" charset="0"/>
              </a:rPr>
              <a:t>September 2022</a:t>
            </a:r>
            <a:r>
              <a:rPr lang="en-US" sz="1542" dirty="0">
                <a:latin typeface="Times New Roman" panose="02020603050405020304" pitchFamily="18" charset="0"/>
                <a:cs typeface="Times New Roman" panose="02020603050405020304" pitchFamily="18" charset="0"/>
              </a:rPr>
              <a:t>, with </a:t>
            </a:r>
            <a:r>
              <a:rPr lang="en-US" sz="1542" b="1" dirty="0">
                <a:latin typeface="Times New Roman" panose="02020603050405020304" pitchFamily="18" charset="0"/>
                <a:cs typeface="Times New Roman" panose="02020603050405020304" pitchFamily="18" charset="0"/>
              </a:rPr>
              <a:t>39.4% of adults </a:t>
            </a:r>
            <a:r>
              <a:rPr lang="en-US" sz="1542" dirty="0">
                <a:latin typeface="Times New Roman" panose="02020603050405020304" pitchFamily="18" charset="0"/>
                <a:cs typeface="Times New Roman" panose="02020603050405020304" pitchFamily="18" charset="0"/>
              </a:rPr>
              <a:t>and </a:t>
            </a:r>
            <a:r>
              <a:rPr lang="en-US" sz="1542" b="1" dirty="0">
                <a:latin typeface="Times New Roman" panose="02020603050405020304" pitchFamily="18" charset="0"/>
                <a:cs typeface="Times New Roman" panose="02020603050405020304" pitchFamily="18" charset="0"/>
              </a:rPr>
              <a:t>52.0% of adolescents having parents </a:t>
            </a:r>
            <a:r>
              <a:rPr lang="en-US" sz="1542" dirty="0">
                <a:latin typeface="Times New Roman" panose="02020603050405020304" pitchFamily="18" charset="0"/>
                <a:cs typeface="Times New Roman" panose="02020603050405020304" pitchFamily="18" charset="0"/>
              </a:rPr>
              <a:t>open to booster vaccination.</a:t>
            </a:r>
          </a:p>
        </p:txBody>
      </p:sp>
      <p:sp>
        <p:nvSpPr>
          <p:cNvPr id="7" name="Text 4">
            <a:extLst>
              <a:ext uri="{FF2B5EF4-FFF2-40B4-BE49-F238E27FC236}">
                <a16:creationId xmlns:a16="http://schemas.microsoft.com/office/drawing/2014/main" id="{6DBD48FA-463B-407E-9323-D1FB208F9D4C}"/>
              </a:ext>
            </a:extLst>
          </p:cNvPr>
          <p:cNvSpPr/>
          <p:nvPr/>
        </p:nvSpPr>
        <p:spPr>
          <a:xfrm>
            <a:off x="6330801" y="5218459"/>
            <a:ext cx="5154613" cy="957560"/>
          </a:xfrm>
          <a:prstGeom prst="rect">
            <a:avLst/>
          </a:prstGeom>
          <a:noFill/>
          <a:ln/>
        </p:spPr>
        <p:txBody>
          <a:bodyPr wrap="square" lIns="0" tIns="0" rIns="0" bIns="0" rtlCol="0" anchor="t"/>
          <a:lstStyle/>
          <a:p>
            <a:pPr marL="285750" indent="-285750">
              <a:lnSpc>
                <a:spcPts val="2500"/>
              </a:lnSpc>
              <a:buFont typeface="Arial" panose="020B0604020202020204" pitchFamily="34" charset="0"/>
              <a:buChar char="•"/>
            </a:pPr>
            <a:r>
              <a:rPr lang="en-US" sz="1542" dirty="0">
                <a:latin typeface="Times New Roman" panose="02020603050405020304" pitchFamily="18" charset="0"/>
                <a:ea typeface="Cabin" pitchFamily="34" charset="-122"/>
                <a:cs typeface="Times New Roman" panose="02020603050405020304" pitchFamily="18" charset="0"/>
              </a:rPr>
              <a:t>Social media platforms like </a:t>
            </a:r>
            <a:r>
              <a:rPr lang="en-US" sz="1542" b="1" dirty="0">
                <a:latin typeface="Times New Roman" panose="02020603050405020304" pitchFamily="18" charset="0"/>
                <a:ea typeface="Cabin" pitchFamily="34" charset="-122"/>
                <a:cs typeface="Times New Roman" panose="02020603050405020304" pitchFamily="18" charset="0"/>
              </a:rPr>
              <a:t>Twitter</a:t>
            </a:r>
            <a:r>
              <a:rPr lang="en-US" sz="1542" dirty="0">
                <a:latin typeface="Times New Roman" panose="02020603050405020304" pitchFamily="18" charset="0"/>
                <a:ea typeface="Cabin" pitchFamily="34" charset="-122"/>
                <a:cs typeface="Times New Roman" panose="02020603050405020304" pitchFamily="18" charset="0"/>
              </a:rPr>
              <a:t> provide valuable data reflecting public attitudes, including vaccine hesitancy, useful for policy and public health planning.</a:t>
            </a:r>
            <a:endParaRPr lang="en-US" sz="1542"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156444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Rectangle 92">
            <a:extLst>
              <a:ext uri="{FF2B5EF4-FFF2-40B4-BE49-F238E27FC236}">
                <a16:creationId xmlns:a16="http://schemas.microsoft.com/office/drawing/2014/main" id="{06929B66-1416-9BBC-1A98-C3285BBE70ED}"/>
              </a:ext>
            </a:extLst>
          </p:cNvPr>
          <p:cNvSpPr/>
          <p:nvPr/>
        </p:nvSpPr>
        <p:spPr>
          <a:xfrm>
            <a:off x="5574890" y="1307690"/>
            <a:ext cx="5791200" cy="4883048"/>
          </a:xfrm>
          <a:prstGeom prst="rect">
            <a:avLst/>
          </a:prstGeom>
          <a:solidFill>
            <a:schemeClr val="bg1">
              <a:lumMod val="9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1">
            <a:extLst>
              <a:ext uri="{FF2B5EF4-FFF2-40B4-BE49-F238E27FC236}">
                <a16:creationId xmlns:a16="http://schemas.microsoft.com/office/drawing/2014/main" id="{03BA4D7C-B37A-BF70-3014-3747BC51BA75}"/>
              </a:ext>
            </a:extLst>
          </p:cNvPr>
          <p:cNvSpPr>
            <a:spLocks noGrp="1"/>
          </p:cNvSpPr>
          <p:nvPr>
            <p:ph type="sldNum" sz="quarter" idx="12"/>
          </p:nvPr>
        </p:nvSpPr>
        <p:spPr>
          <a:xfrm>
            <a:off x="12590463" y="6190738"/>
            <a:ext cx="340210" cy="365125"/>
          </a:xfrm>
        </p:spPr>
        <p:txBody>
          <a:bodyPr/>
          <a:lstStyle/>
          <a:p>
            <a:pPr algn="ctr"/>
            <a:fld id="{D4F9442E-9437-4062-8DAD-965F8584E449}" type="slidenum">
              <a:rPr lang="en-US" b="1" smtClean="0">
                <a:solidFill>
                  <a:srgbClr val="DFEEEA"/>
                </a:solidFill>
                <a:latin typeface="Segoe UI" panose="020B0502040204020203" pitchFamily="34" charset="0"/>
                <a:cs typeface="Segoe UI" panose="020B0502040204020203" pitchFamily="34" charset="0"/>
              </a:rPr>
              <a:pPr algn="ctr"/>
              <a:t>4</a:t>
            </a:fld>
            <a:endParaRPr lang="en-US" b="1">
              <a:solidFill>
                <a:srgbClr val="DFEEEA"/>
              </a:solidFill>
              <a:latin typeface="Segoe UI" panose="020B0502040204020203" pitchFamily="34" charset="0"/>
              <a:cs typeface="Segoe UI" panose="020B0502040204020203" pitchFamily="34" charset="0"/>
            </a:endParaRPr>
          </a:p>
        </p:txBody>
      </p:sp>
      <p:sp>
        <p:nvSpPr>
          <p:cNvPr id="2" name="Oval 1">
            <a:extLst>
              <a:ext uri="{FF2B5EF4-FFF2-40B4-BE49-F238E27FC236}">
                <a16:creationId xmlns:a16="http://schemas.microsoft.com/office/drawing/2014/main" id="{73426147-C84B-C7DD-F67E-825DFC036228}"/>
              </a:ext>
            </a:extLst>
          </p:cNvPr>
          <p:cNvSpPr/>
          <p:nvPr/>
        </p:nvSpPr>
        <p:spPr>
          <a:xfrm>
            <a:off x="2584527" y="3288327"/>
            <a:ext cx="921774" cy="921774"/>
          </a:xfrm>
          <a:prstGeom prst="ellipse">
            <a:avLst/>
          </a:prstGeom>
          <a:solidFill>
            <a:srgbClr val="F3BE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ircle: Hollow 7">
            <a:extLst>
              <a:ext uri="{FF2B5EF4-FFF2-40B4-BE49-F238E27FC236}">
                <a16:creationId xmlns:a16="http://schemas.microsoft.com/office/drawing/2014/main" id="{35D6D1E7-9840-A5BB-401C-88AA40A9E93A}"/>
              </a:ext>
            </a:extLst>
          </p:cNvPr>
          <p:cNvSpPr/>
          <p:nvPr/>
        </p:nvSpPr>
        <p:spPr>
          <a:xfrm>
            <a:off x="1897498" y="2601298"/>
            <a:ext cx="2295832" cy="2295832"/>
          </a:xfrm>
          <a:prstGeom prst="donut">
            <a:avLst>
              <a:gd name="adj" fmla="val 10440"/>
            </a:avLst>
          </a:prstGeom>
          <a:solidFill>
            <a:srgbClr val="0014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ircle: Hollow 6">
            <a:extLst>
              <a:ext uri="{FF2B5EF4-FFF2-40B4-BE49-F238E27FC236}">
                <a16:creationId xmlns:a16="http://schemas.microsoft.com/office/drawing/2014/main" id="{28D5DBC6-E4D4-95E6-A88A-39176AF4AA5C}"/>
              </a:ext>
            </a:extLst>
          </p:cNvPr>
          <p:cNvSpPr/>
          <p:nvPr/>
        </p:nvSpPr>
        <p:spPr>
          <a:xfrm>
            <a:off x="2239891" y="2943691"/>
            <a:ext cx="1611046" cy="1611046"/>
          </a:xfrm>
          <a:prstGeom prst="donut">
            <a:avLst>
              <a:gd name="adj" fmla="val 12789"/>
            </a:avLst>
          </a:prstGeom>
          <a:solidFill>
            <a:srgbClr val="F5AE18"/>
          </a:solidFill>
          <a:ln>
            <a:noFill/>
          </a:ln>
          <a:effectLst>
            <a:outerShdw blurRad="1524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Graphic 9" descr="Target outline">
            <a:extLst>
              <a:ext uri="{FF2B5EF4-FFF2-40B4-BE49-F238E27FC236}">
                <a16:creationId xmlns:a16="http://schemas.microsoft.com/office/drawing/2014/main" id="{D3EE4786-EEAD-0A10-7A29-931BFF96142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701913" y="3405713"/>
            <a:ext cx="687003" cy="687003"/>
          </a:xfrm>
          <a:prstGeom prst="rect">
            <a:avLst/>
          </a:prstGeom>
        </p:spPr>
      </p:pic>
      <p:sp>
        <p:nvSpPr>
          <p:cNvPr id="18" name="Oval 17">
            <a:extLst>
              <a:ext uri="{FF2B5EF4-FFF2-40B4-BE49-F238E27FC236}">
                <a16:creationId xmlns:a16="http://schemas.microsoft.com/office/drawing/2014/main" id="{38039FDD-C7C7-2096-1505-422BC7DC661C}"/>
              </a:ext>
            </a:extLst>
          </p:cNvPr>
          <p:cNvSpPr/>
          <p:nvPr/>
        </p:nvSpPr>
        <p:spPr>
          <a:xfrm>
            <a:off x="5155644" y="1600809"/>
            <a:ext cx="853762" cy="853762"/>
          </a:xfrm>
          <a:prstGeom prst="ellipse">
            <a:avLst/>
          </a:prstGeom>
          <a:solidFill>
            <a:srgbClr val="00144F"/>
          </a:solidFill>
          <a:ln>
            <a:noFill/>
          </a:ln>
          <a:effectLst>
            <a:outerShdw blurRad="1524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DF1A69E5-5CEF-3A43-82D0-291423D2CC8F}"/>
              </a:ext>
            </a:extLst>
          </p:cNvPr>
          <p:cNvSpPr/>
          <p:nvPr/>
        </p:nvSpPr>
        <p:spPr>
          <a:xfrm>
            <a:off x="5155644" y="2660682"/>
            <a:ext cx="853762" cy="853762"/>
          </a:xfrm>
          <a:prstGeom prst="ellipse">
            <a:avLst/>
          </a:prstGeom>
          <a:solidFill>
            <a:srgbClr val="F5AE18"/>
          </a:solidFill>
          <a:ln>
            <a:noFill/>
          </a:ln>
          <a:effectLst>
            <a:outerShdw blurRad="1524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D1C2E86D-7D94-9E23-46AE-1BC4ED82D888}"/>
              </a:ext>
            </a:extLst>
          </p:cNvPr>
          <p:cNvSpPr/>
          <p:nvPr/>
        </p:nvSpPr>
        <p:spPr>
          <a:xfrm>
            <a:off x="5192681" y="3783220"/>
            <a:ext cx="853762" cy="853762"/>
          </a:xfrm>
          <a:prstGeom prst="ellipse">
            <a:avLst/>
          </a:prstGeom>
          <a:solidFill>
            <a:srgbClr val="F3BE94"/>
          </a:solidFill>
          <a:ln>
            <a:noFill/>
          </a:ln>
          <a:effectLst>
            <a:outerShdw blurRad="1524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50767450-F07A-656B-1CA7-9FB1CEA0D93D}"/>
              </a:ext>
            </a:extLst>
          </p:cNvPr>
          <p:cNvSpPr/>
          <p:nvPr/>
        </p:nvSpPr>
        <p:spPr>
          <a:xfrm>
            <a:off x="5267544" y="1712709"/>
            <a:ext cx="629962" cy="629962"/>
          </a:xfrm>
          <a:prstGeom prst="ellipse">
            <a:avLst/>
          </a:prstGeom>
          <a:solidFill>
            <a:schemeClr val="bg1"/>
          </a:solidFill>
          <a:ln>
            <a:noFill/>
          </a:ln>
          <a:effectLst>
            <a:outerShdw blurRad="1524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000" b="1" dirty="0">
                <a:solidFill>
                  <a:schemeClr val="tx1"/>
                </a:solidFill>
                <a:latin typeface="Segoe UI" panose="020B0502040204020203" pitchFamily="34" charset="0"/>
                <a:cs typeface="Segoe UI" panose="020B0502040204020203" pitchFamily="34" charset="0"/>
              </a:rPr>
              <a:t>01</a:t>
            </a:r>
          </a:p>
        </p:txBody>
      </p:sp>
      <p:sp>
        <p:nvSpPr>
          <p:cNvPr id="22" name="Oval 21">
            <a:extLst>
              <a:ext uri="{FF2B5EF4-FFF2-40B4-BE49-F238E27FC236}">
                <a16:creationId xmlns:a16="http://schemas.microsoft.com/office/drawing/2014/main" id="{2A8F79FF-7BD3-F885-B2B1-DFB24B73E2C0}"/>
              </a:ext>
            </a:extLst>
          </p:cNvPr>
          <p:cNvSpPr/>
          <p:nvPr/>
        </p:nvSpPr>
        <p:spPr>
          <a:xfrm>
            <a:off x="5267544" y="2772582"/>
            <a:ext cx="629962" cy="629962"/>
          </a:xfrm>
          <a:prstGeom prst="ellipse">
            <a:avLst/>
          </a:prstGeom>
          <a:solidFill>
            <a:schemeClr val="bg1"/>
          </a:solidFill>
          <a:ln>
            <a:noFill/>
          </a:ln>
          <a:effectLst>
            <a:outerShdw blurRad="1524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000" b="1" dirty="0">
                <a:solidFill>
                  <a:schemeClr val="tx1"/>
                </a:solidFill>
                <a:latin typeface="Segoe UI" panose="020B0502040204020203" pitchFamily="34" charset="0"/>
                <a:cs typeface="Segoe UI" panose="020B0502040204020203" pitchFamily="34" charset="0"/>
              </a:rPr>
              <a:t>02</a:t>
            </a:r>
          </a:p>
        </p:txBody>
      </p:sp>
      <p:sp>
        <p:nvSpPr>
          <p:cNvPr id="23" name="Oval 22">
            <a:extLst>
              <a:ext uri="{FF2B5EF4-FFF2-40B4-BE49-F238E27FC236}">
                <a16:creationId xmlns:a16="http://schemas.microsoft.com/office/drawing/2014/main" id="{2026BFD9-C6D1-E894-A343-257AB742A28B}"/>
              </a:ext>
            </a:extLst>
          </p:cNvPr>
          <p:cNvSpPr/>
          <p:nvPr/>
        </p:nvSpPr>
        <p:spPr>
          <a:xfrm>
            <a:off x="5304581" y="3895120"/>
            <a:ext cx="629962" cy="629962"/>
          </a:xfrm>
          <a:prstGeom prst="ellipse">
            <a:avLst/>
          </a:prstGeom>
          <a:solidFill>
            <a:schemeClr val="bg1"/>
          </a:solidFill>
          <a:ln>
            <a:noFill/>
          </a:ln>
          <a:effectLst>
            <a:outerShdw blurRad="1524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000" b="1" dirty="0">
                <a:solidFill>
                  <a:schemeClr val="tx1"/>
                </a:solidFill>
                <a:latin typeface="Segoe UI" panose="020B0502040204020203" pitchFamily="34" charset="0"/>
                <a:cs typeface="Segoe UI" panose="020B0502040204020203" pitchFamily="34" charset="0"/>
              </a:rPr>
              <a:t>03</a:t>
            </a:r>
          </a:p>
        </p:txBody>
      </p:sp>
      <p:cxnSp>
        <p:nvCxnSpPr>
          <p:cNvPr id="25" name="Straight Connector 24">
            <a:extLst>
              <a:ext uri="{FF2B5EF4-FFF2-40B4-BE49-F238E27FC236}">
                <a16:creationId xmlns:a16="http://schemas.microsoft.com/office/drawing/2014/main" id="{9EB31208-2FE8-E8DB-91A5-8CECB846EF66}"/>
              </a:ext>
            </a:extLst>
          </p:cNvPr>
          <p:cNvCxnSpPr>
            <a:cxnSpLocks/>
            <a:stCxn id="8" idx="7"/>
            <a:endCxn id="18" idx="2"/>
          </p:cNvCxnSpPr>
          <p:nvPr/>
        </p:nvCxnSpPr>
        <p:spPr>
          <a:xfrm flipV="1">
            <a:off x="3857113" y="2027690"/>
            <a:ext cx="1298531" cy="909825"/>
          </a:xfrm>
          <a:prstGeom prst="line">
            <a:avLst/>
          </a:prstGeom>
          <a:ln w="25400">
            <a:solidFill>
              <a:srgbClr val="00144F"/>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5F0EFF1-287B-0584-2AC0-90542212B52C}"/>
              </a:ext>
            </a:extLst>
          </p:cNvPr>
          <p:cNvCxnSpPr>
            <a:cxnSpLocks/>
          </p:cNvCxnSpPr>
          <p:nvPr/>
        </p:nvCxnSpPr>
        <p:spPr>
          <a:xfrm flipV="1">
            <a:off x="3854024" y="3136490"/>
            <a:ext cx="1301620" cy="310699"/>
          </a:xfrm>
          <a:prstGeom prst="line">
            <a:avLst/>
          </a:prstGeom>
          <a:ln w="25400">
            <a:solidFill>
              <a:srgbClr val="F5AE18"/>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FEAC819F-DC50-89A1-DAA3-CCFB881C81FC}"/>
              </a:ext>
            </a:extLst>
          </p:cNvPr>
          <p:cNvCxnSpPr>
            <a:cxnSpLocks/>
            <a:endCxn id="20" idx="2"/>
          </p:cNvCxnSpPr>
          <p:nvPr/>
        </p:nvCxnSpPr>
        <p:spPr>
          <a:xfrm>
            <a:off x="3500816" y="3929931"/>
            <a:ext cx="1691865" cy="280170"/>
          </a:xfrm>
          <a:prstGeom prst="line">
            <a:avLst/>
          </a:prstGeom>
          <a:ln w="25400">
            <a:solidFill>
              <a:srgbClr val="F3BE94"/>
            </a:solidFill>
          </a:ln>
        </p:spPr>
        <p:style>
          <a:lnRef idx="1">
            <a:schemeClr val="accent1"/>
          </a:lnRef>
          <a:fillRef idx="0">
            <a:schemeClr val="accent1"/>
          </a:fillRef>
          <a:effectRef idx="0">
            <a:schemeClr val="accent1"/>
          </a:effectRef>
          <a:fontRef idx="minor">
            <a:schemeClr val="tx1"/>
          </a:fontRef>
        </p:style>
      </p:cxnSp>
      <p:grpSp>
        <p:nvGrpSpPr>
          <p:cNvPr id="94" name="Group 93">
            <a:extLst>
              <a:ext uri="{FF2B5EF4-FFF2-40B4-BE49-F238E27FC236}">
                <a16:creationId xmlns:a16="http://schemas.microsoft.com/office/drawing/2014/main" id="{DA593E6D-9348-14C9-CF78-82BA271C2EA5}"/>
              </a:ext>
            </a:extLst>
          </p:cNvPr>
          <p:cNvGrpSpPr/>
          <p:nvPr/>
        </p:nvGrpSpPr>
        <p:grpSpPr>
          <a:xfrm>
            <a:off x="6256066" y="2342671"/>
            <a:ext cx="4775728" cy="1345851"/>
            <a:chOff x="4668125" y="3006439"/>
            <a:chExt cx="3828233" cy="1721524"/>
          </a:xfrm>
        </p:grpSpPr>
        <p:cxnSp>
          <p:nvCxnSpPr>
            <p:cNvPr id="35" name="Straight Connector 34">
              <a:extLst>
                <a:ext uri="{FF2B5EF4-FFF2-40B4-BE49-F238E27FC236}">
                  <a16:creationId xmlns:a16="http://schemas.microsoft.com/office/drawing/2014/main" id="{7D823C71-EB66-4C47-ED5D-0C1CDB4795CC}"/>
                </a:ext>
              </a:extLst>
            </p:cNvPr>
            <p:cNvCxnSpPr>
              <a:cxnSpLocks/>
            </p:cNvCxnSpPr>
            <p:nvPr/>
          </p:nvCxnSpPr>
          <p:spPr>
            <a:xfrm>
              <a:off x="4668125" y="3006439"/>
              <a:ext cx="3828233"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4369B88C-F5A3-6F99-A23B-74EC445E649B}"/>
                </a:ext>
              </a:extLst>
            </p:cNvPr>
            <p:cNvCxnSpPr>
              <a:cxnSpLocks/>
            </p:cNvCxnSpPr>
            <p:nvPr/>
          </p:nvCxnSpPr>
          <p:spPr>
            <a:xfrm>
              <a:off x="4668125" y="4727963"/>
              <a:ext cx="372711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37" name="Title 1">
            <a:extLst>
              <a:ext uri="{FF2B5EF4-FFF2-40B4-BE49-F238E27FC236}">
                <a16:creationId xmlns:a16="http://schemas.microsoft.com/office/drawing/2014/main" id="{0F8D780F-4461-0C23-59A6-A432FF0CB140}"/>
              </a:ext>
            </a:extLst>
          </p:cNvPr>
          <p:cNvSpPr txBox="1">
            <a:spLocks/>
          </p:cNvSpPr>
          <p:nvPr/>
        </p:nvSpPr>
        <p:spPr>
          <a:xfrm>
            <a:off x="6206904" y="1596086"/>
            <a:ext cx="4824890" cy="498598"/>
          </a:xfrm>
          <a:prstGeom prst="rect">
            <a:avLst/>
          </a:prstGeom>
          <a:noFill/>
        </p:spPr>
        <p:txBody>
          <a:bodyPr vert="horz" wrap="square" lIns="0" tIns="0" rIns="0" bIns="0" rtlCol="0" anchor="t" anchorCtr="0">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800" dirty="0">
                <a:latin typeface="Times New Roman" panose="02020603050405020304" pitchFamily="18" charset="0"/>
                <a:cs typeface="Times New Roman" panose="02020603050405020304" pitchFamily="18" charset="0"/>
              </a:rPr>
              <a:t>To examine public discussions and sentiments on Twitter regarding the COVID-19 precaution dose</a:t>
            </a:r>
          </a:p>
        </p:txBody>
      </p:sp>
      <p:sp>
        <p:nvSpPr>
          <p:cNvPr id="38" name="Title 1">
            <a:extLst>
              <a:ext uri="{FF2B5EF4-FFF2-40B4-BE49-F238E27FC236}">
                <a16:creationId xmlns:a16="http://schemas.microsoft.com/office/drawing/2014/main" id="{D7EF9F5A-F566-B4FD-5809-9E9325571850}"/>
              </a:ext>
            </a:extLst>
          </p:cNvPr>
          <p:cNvSpPr txBox="1">
            <a:spLocks/>
          </p:cNvSpPr>
          <p:nvPr/>
        </p:nvSpPr>
        <p:spPr>
          <a:xfrm>
            <a:off x="6227370" y="2706910"/>
            <a:ext cx="4804424" cy="747897"/>
          </a:xfrm>
          <a:prstGeom prst="rect">
            <a:avLst/>
          </a:prstGeom>
          <a:noFill/>
        </p:spPr>
        <p:txBody>
          <a:bodyPr vert="horz" wrap="square" lIns="0" tIns="0" rIns="0" bIns="0" rtlCol="0" anchor="t" anchorCtr="0">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800" dirty="0">
                <a:latin typeface="Times New Roman" panose="02020603050405020304" pitchFamily="18" charset="0"/>
                <a:cs typeface="Times New Roman" panose="02020603050405020304" pitchFamily="18" charset="0"/>
              </a:rPr>
              <a:t>To identify key themes and patterns reflecting vaccine hesitancy and acceptance among Indian users.</a:t>
            </a:r>
          </a:p>
        </p:txBody>
      </p:sp>
      <p:sp>
        <p:nvSpPr>
          <p:cNvPr id="39" name="Title 1">
            <a:extLst>
              <a:ext uri="{FF2B5EF4-FFF2-40B4-BE49-F238E27FC236}">
                <a16:creationId xmlns:a16="http://schemas.microsoft.com/office/drawing/2014/main" id="{A1A8EEF6-EBD2-4062-9C0F-902FC0E23D5E}"/>
              </a:ext>
            </a:extLst>
          </p:cNvPr>
          <p:cNvSpPr txBox="1">
            <a:spLocks/>
          </p:cNvSpPr>
          <p:nvPr/>
        </p:nvSpPr>
        <p:spPr>
          <a:xfrm>
            <a:off x="6256063" y="3985050"/>
            <a:ext cx="4985350" cy="553998"/>
          </a:xfrm>
          <a:prstGeom prst="rect">
            <a:avLst/>
          </a:prstGeom>
          <a:noFill/>
        </p:spPr>
        <p:txBody>
          <a:bodyPr vert="horz" wrap="square" lIns="0" tIns="0" rIns="0" bIns="0" rtlCol="0" anchor="t" anchorCtr="0">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pPr>
            <a:r>
              <a:rPr lang="en-US" sz="1800" dirty="0">
                <a:latin typeface="Times New Roman" panose="02020603050405020304" pitchFamily="18" charset="0"/>
                <a:cs typeface="Times New Roman" panose="02020603050405020304" pitchFamily="18" charset="0"/>
              </a:rPr>
              <a:t>To analyze the influence of government vaccination campaigns on public perception.</a:t>
            </a:r>
          </a:p>
        </p:txBody>
      </p:sp>
      <p:sp>
        <p:nvSpPr>
          <p:cNvPr id="95" name="Title 1023">
            <a:extLst>
              <a:ext uri="{FF2B5EF4-FFF2-40B4-BE49-F238E27FC236}">
                <a16:creationId xmlns:a16="http://schemas.microsoft.com/office/drawing/2014/main" id="{17FF7FCA-E2EE-F32B-B09D-8BA4A5B8EE50}"/>
              </a:ext>
            </a:extLst>
          </p:cNvPr>
          <p:cNvSpPr txBox="1">
            <a:spLocks/>
          </p:cNvSpPr>
          <p:nvPr/>
        </p:nvSpPr>
        <p:spPr>
          <a:xfrm>
            <a:off x="515938" y="549275"/>
            <a:ext cx="4477167" cy="105960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solidFill>
                  <a:srgbClr val="00144F"/>
                </a:solidFill>
                <a:latin typeface="Segoe UI" panose="020B0502040204020203" pitchFamily="34" charset="0"/>
                <a:ea typeface="Segoe UI Black" panose="020B0A02040204020203" pitchFamily="34" charset="0"/>
                <a:cs typeface="Segoe UI" panose="020B0502040204020203" pitchFamily="34" charset="0"/>
              </a:rPr>
              <a:t>Key Objectives</a:t>
            </a:r>
            <a:endParaRPr lang="en-US" dirty="0">
              <a:solidFill>
                <a:srgbClr val="00144F"/>
              </a:solidFill>
            </a:endParaRPr>
          </a:p>
        </p:txBody>
      </p:sp>
      <p:cxnSp>
        <p:nvCxnSpPr>
          <p:cNvPr id="40" name="Straight Connector 39">
            <a:extLst>
              <a:ext uri="{FF2B5EF4-FFF2-40B4-BE49-F238E27FC236}">
                <a16:creationId xmlns:a16="http://schemas.microsoft.com/office/drawing/2014/main" id="{2EC64B11-5E39-40ED-8D92-64B46FD5B76E}"/>
              </a:ext>
            </a:extLst>
          </p:cNvPr>
          <p:cNvCxnSpPr>
            <a:cxnSpLocks/>
          </p:cNvCxnSpPr>
          <p:nvPr/>
        </p:nvCxnSpPr>
        <p:spPr>
          <a:xfrm>
            <a:off x="6256065" y="4897130"/>
            <a:ext cx="4775729"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8" name="Oval 57">
            <a:extLst>
              <a:ext uri="{FF2B5EF4-FFF2-40B4-BE49-F238E27FC236}">
                <a16:creationId xmlns:a16="http://schemas.microsoft.com/office/drawing/2014/main" id="{A667714F-C600-4D95-AD8D-AD9A4C732C56}"/>
              </a:ext>
            </a:extLst>
          </p:cNvPr>
          <p:cNvSpPr/>
          <p:nvPr/>
        </p:nvSpPr>
        <p:spPr>
          <a:xfrm>
            <a:off x="5192681" y="4943723"/>
            <a:ext cx="853762" cy="853762"/>
          </a:xfrm>
          <a:prstGeom prst="ellipse">
            <a:avLst/>
          </a:prstGeom>
          <a:solidFill>
            <a:schemeClr val="tx2">
              <a:lumMod val="75000"/>
              <a:lumOff val="25000"/>
            </a:schemeClr>
          </a:solidFill>
          <a:ln>
            <a:noFill/>
          </a:ln>
          <a:effectLst>
            <a:outerShdw blurRad="1524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6A2EB5FB-273F-4DB3-9129-3ACC9F58C688}"/>
              </a:ext>
            </a:extLst>
          </p:cNvPr>
          <p:cNvSpPr/>
          <p:nvPr/>
        </p:nvSpPr>
        <p:spPr>
          <a:xfrm>
            <a:off x="5304581" y="5055623"/>
            <a:ext cx="629962" cy="629962"/>
          </a:xfrm>
          <a:prstGeom prst="ellipse">
            <a:avLst/>
          </a:prstGeom>
          <a:solidFill>
            <a:schemeClr val="bg1"/>
          </a:solidFill>
          <a:ln>
            <a:noFill/>
          </a:ln>
          <a:effectLst>
            <a:outerShdw blurRad="152400" dist="381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000" b="1" dirty="0">
                <a:solidFill>
                  <a:schemeClr val="tx1"/>
                </a:solidFill>
                <a:latin typeface="Segoe UI" panose="020B0502040204020203" pitchFamily="34" charset="0"/>
                <a:cs typeface="Segoe UI" panose="020B0502040204020203" pitchFamily="34" charset="0"/>
              </a:rPr>
              <a:t>04</a:t>
            </a:r>
          </a:p>
        </p:txBody>
      </p:sp>
      <p:cxnSp>
        <p:nvCxnSpPr>
          <p:cNvPr id="60" name="Straight Connector 59">
            <a:extLst>
              <a:ext uri="{FF2B5EF4-FFF2-40B4-BE49-F238E27FC236}">
                <a16:creationId xmlns:a16="http://schemas.microsoft.com/office/drawing/2014/main" id="{45CB5958-DD81-423F-AFA4-3A96EB8973F1}"/>
              </a:ext>
            </a:extLst>
          </p:cNvPr>
          <p:cNvCxnSpPr>
            <a:cxnSpLocks/>
            <a:endCxn id="58" idx="2"/>
          </p:cNvCxnSpPr>
          <p:nvPr/>
        </p:nvCxnSpPr>
        <p:spPr>
          <a:xfrm>
            <a:off x="2998839" y="3895120"/>
            <a:ext cx="2193842" cy="1475484"/>
          </a:xfrm>
          <a:prstGeom prst="line">
            <a:avLst/>
          </a:prstGeom>
          <a:ln w="25400">
            <a:solidFill>
              <a:schemeClr val="tx2">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4" name="Title 1">
            <a:extLst>
              <a:ext uri="{FF2B5EF4-FFF2-40B4-BE49-F238E27FC236}">
                <a16:creationId xmlns:a16="http://schemas.microsoft.com/office/drawing/2014/main" id="{020F6DC5-76C8-4938-9392-C9D759BC543B}"/>
              </a:ext>
            </a:extLst>
          </p:cNvPr>
          <p:cNvSpPr txBox="1">
            <a:spLocks/>
          </p:cNvSpPr>
          <p:nvPr/>
        </p:nvSpPr>
        <p:spPr>
          <a:xfrm>
            <a:off x="6256064" y="5177596"/>
            <a:ext cx="4913382" cy="747897"/>
          </a:xfrm>
          <a:prstGeom prst="rect">
            <a:avLst/>
          </a:prstGeom>
          <a:noFill/>
        </p:spPr>
        <p:txBody>
          <a:bodyPr vert="horz" wrap="square" lIns="0" tIns="0" rIns="0" bIns="0" rtlCol="0" anchor="t" anchorCtr="0">
            <a:sp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1800" dirty="0">
                <a:latin typeface="Times New Roman" panose="02020603050405020304" pitchFamily="18" charset="0"/>
                <a:cs typeface="Times New Roman" panose="02020603050405020304" pitchFamily="18" charset="0"/>
              </a:rPr>
              <a:t>To derive insights that can guide policy formulation and improve public health outreach regarding COVID-19 booster vaccination.</a:t>
            </a:r>
          </a:p>
        </p:txBody>
      </p:sp>
    </p:spTree>
    <p:extLst>
      <p:ext uri="{BB962C8B-B14F-4D97-AF65-F5344CB8AC3E}">
        <p14:creationId xmlns:p14="http://schemas.microsoft.com/office/powerpoint/2010/main" val="5650846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E0F7879-F049-4ED1-AA2B-5DA0F3B03918}"/>
              </a:ext>
            </a:extLst>
          </p:cNvPr>
          <p:cNvSpPr>
            <a:spLocks noGrp="1"/>
          </p:cNvSpPr>
          <p:nvPr>
            <p:ph type="sldNum" sz="quarter" idx="12"/>
          </p:nvPr>
        </p:nvSpPr>
        <p:spPr/>
        <p:txBody>
          <a:bodyPr/>
          <a:lstStyle/>
          <a:p>
            <a:fld id="{3A98EE3D-8CD1-4C3F-BD1C-C98C9596463C}" type="slidenum">
              <a:rPr lang="en-US" smtClean="0">
                <a:latin typeface="Times New Roman" panose="02020603050405020304" pitchFamily="18" charset="0"/>
                <a:cs typeface="Times New Roman" panose="02020603050405020304" pitchFamily="18" charset="0"/>
              </a:rPr>
              <a:t>5</a:t>
            </a:fld>
            <a:endParaRPr lang="en-US" dirty="0">
              <a:latin typeface="Times New Roman" panose="02020603050405020304" pitchFamily="18" charset="0"/>
              <a:cs typeface="Times New Roman" panose="02020603050405020304" pitchFamily="18" charset="0"/>
            </a:endParaRPr>
          </a:p>
        </p:txBody>
      </p:sp>
      <p:sp>
        <p:nvSpPr>
          <p:cNvPr id="4" name="Text 0">
            <a:extLst>
              <a:ext uri="{FF2B5EF4-FFF2-40B4-BE49-F238E27FC236}">
                <a16:creationId xmlns:a16="http://schemas.microsoft.com/office/drawing/2014/main" id="{AE4C58C2-3F0E-432B-92CF-9555A2E0C72A}"/>
              </a:ext>
            </a:extLst>
          </p:cNvPr>
          <p:cNvSpPr/>
          <p:nvPr/>
        </p:nvSpPr>
        <p:spPr>
          <a:xfrm>
            <a:off x="677596" y="832260"/>
            <a:ext cx="6250384" cy="920750"/>
          </a:xfrm>
          <a:prstGeom prst="rect">
            <a:avLst/>
          </a:prstGeom>
          <a:noFill/>
          <a:ln/>
        </p:spPr>
        <p:txBody>
          <a:bodyPr wrap="square" lIns="0" tIns="0" rIns="0" bIns="0" rtlCol="0" anchor="t"/>
          <a:lstStyle/>
          <a:p>
            <a:pPr>
              <a:lnSpc>
                <a:spcPts val="3625"/>
              </a:lnSpc>
            </a:pPr>
            <a:r>
              <a:rPr lang="en-US" sz="2875" dirty="0">
                <a:latin typeface="Times New Roman" panose="02020603050405020304" pitchFamily="18" charset="0"/>
                <a:ea typeface="Unbounded" pitchFamily="34" charset="-122"/>
                <a:cs typeface="Times New Roman" panose="02020603050405020304" pitchFamily="18" charset="0"/>
              </a:rPr>
              <a:t>Methodology: Data Collection and Study Design</a:t>
            </a:r>
            <a:endParaRPr lang="en-US" sz="2875" dirty="0">
              <a:latin typeface="Times New Roman" panose="02020603050405020304" pitchFamily="18" charset="0"/>
              <a:cs typeface="Times New Roman" panose="02020603050405020304" pitchFamily="18" charset="0"/>
            </a:endParaRPr>
          </a:p>
        </p:txBody>
      </p:sp>
      <p:pic>
        <p:nvPicPr>
          <p:cNvPr id="5" name="Image 1" descr="preencoded.png">
            <a:extLst>
              <a:ext uri="{FF2B5EF4-FFF2-40B4-BE49-F238E27FC236}">
                <a16:creationId xmlns:a16="http://schemas.microsoft.com/office/drawing/2014/main" id="{B2B07A4B-5850-43EC-BD8B-450675C3D6A4}"/>
              </a:ext>
            </a:extLst>
          </p:cNvPr>
          <p:cNvPicPr>
            <a:picLocks noChangeAspect="1"/>
          </p:cNvPicPr>
          <p:nvPr/>
        </p:nvPicPr>
        <p:blipFill>
          <a:blip r:embed="rId2"/>
          <a:stretch>
            <a:fillRect/>
          </a:stretch>
        </p:blipFill>
        <p:spPr>
          <a:xfrm>
            <a:off x="684808" y="2049562"/>
            <a:ext cx="782638" cy="1388269"/>
          </a:xfrm>
          <a:prstGeom prst="rect">
            <a:avLst/>
          </a:prstGeom>
        </p:spPr>
      </p:pic>
      <p:sp>
        <p:nvSpPr>
          <p:cNvPr id="6" name="Text 1">
            <a:extLst>
              <a:ext uri="{FF2B5EF4-FFF2-40B4-BE49-F238E27FC236}">
                <a16:creationId xmlns:a16="http://schemas.microsoft.com/office/drawing/2014/main" id="{CBF4FFCC-B207-4EF1-972D-D4F6A16911BF}"/>
              </a:ext>
            </a:extLst>
          </p:cNvPr>
          <p:cNvSpPr/>
          <p:nvPr/>
        </p:nvSpPr>
        <p:spPr>
          <a:xfrm>
            <a:off x="1702197" y="3605410"/>
            <a:ext cx="1841599" cy="230188"/>
          </a:xfrm>
          <a:prstGeom prst="rect">
            <a:avLst/>
          </a:prstGeom>
          <a:noFill/>
          <a:ln/>
        </p:spPr>
        <p:txBody>
          <a:bodyPr wrap="none" lIns="0" tIns="0" rIns="0" bIns="0" rtlCol="0" anchor="t"/>
          <a:lstStyle/>
          <a:p>
            <a:pPr>
              <a:lnSpc>
                <a:spcPts val="1792"/>
              </a:lnSpc>
            </a:pPr>
            <a:r>
              <a:rPr lang="en-US" sz="1417" dirty="0">
                <a:latin typeface="Times New Roman" panose="02020603050405020304" pitchFamily="18" charset="0"/>
                <a:ea typeface="Unbounded" pitchFamily="34" charset="-122"/>
                <a:cs typeface="Times New Roman" panose="02020603050405020304" pitchFamily="18" charset="0"/>
              </a:rPr>
              <a:t>Data Retrieval</a:t>
            </a:r>
            <a:endParaRPr lang="en-US" sz="1417" dirty="0">
              <a:latin typeface="Times New Roman" panose="02020603050405020304" pitchFamily="18" charset="0"/>
              <a:cs typeface="Times New Roman" panose="02020603050405020304" pitchFamily="18" charset="0"/>
            </a:endParaRPr>
          </a:p>
        </p:txBody>
      </p:sp>
      <p:sp>
        <p:nvSpPr>
          <p:cNvPr id="7" name="Text 2">
            <a:extLst>
              <a:ext uri="{FF2B5EF4-FFF2-40B4-BE49-F238E27FC236}">
                <a16:creationId xmlns:a16="http://schemas.microsoft.com/office/drawing/2014/main" id="{60163E2F-BC2D-4706-9ED5-E82EB4F82791}"/>
              </a:ext>
            </a:extLst>
          </p:cNvPr>
          <p:cNvSpPr/>
          <p:nvPr/>
        </p:nvSpPr>
        <p:spPr>
          <a:xfrm>
            <a:off x="1694984" y="3901825"/>
            <a:ext cx="5232995" cy="751284"/>
          </a:xfrm>
          <a:prstGeom prst="rect">
            <a:avLst/>
          </a:prstGeom>
          <a:noFill/>
          <a:ln/>
        </p:spPr>
        <p:txBody>
          <a:bodyPr wrap="square" lIns="0" tIns="0" rIns="0" bIns="0" rtlCol="0" anchor="t"/>
          <a:lstStyle/>
          <a:p>
            <a:pPr>
              <a:lnSpc>
                <a:spcPts val="1958"/>
              </a:lnSpc>
            </a:pPr>
            <a:r>
              <a:rPr lang="en-US" sz="1208" dirty="0">
                <a:latin typeface="Times New Roman" panose="02020603050405020304" pitchFamily="18" charset="0"/>
                <a:ea typeface="Cabin" pitchFamily="34" charset="-122"/>
                <a:cs typeface="Times New Roman" panose="02020603050405020304" pitchFamily="18" charset="0"/>
              </a:rPr>
              <a:t>Tweets were extracted using two search strategies differentiating the use of 'OR' and 'AND' operators on terms "precaution" and "booster dose," focusing on data from India, July–August 2022.</a:t>
            </a:r>
            <a:endParaRPr lang="en-US" sz="1208" dirty="0">
              <a:latin typeface="Times New Roman" panose="02020603050405020304" pitchFamily="18" charset="0"/>
              <a:cs typeface="Times New Roman" panose="02020603050405020304" pitchFamily="18" charset="0"/>
            </a:endParaRPr>
          </a:p>
        </p:txBody>
      </p:sp>
      <p:pic>
        <p:nvPicPr>
          <p:cNvPr id="8" name="Image 2" descr="preencoded.png">
            <a:extLst>
              <a:ext uri="{FF2B5EF4-FFF2-40B4-BE49-F238E27FC236}">
                <a16:creationId xmlns:a16="http://schemas.microsoft.com/office/drawing/2014/main" id="{40573BC7-D2A6-4323-B8B1-BD13709D6735}"/>
              </a:ext>
            </a:extLst>
          </p:cNvPr>
          <p:cNvPicPr>
            <a:picLocks noChangeAspect="1"/>
          </p:cNvPicPr>
          <p:nvPr/>
        </p:nvPicPr>
        <p:blipFill>
          <a:blip r:embed="rId3"/>
          <a:stretch>
            <a:fillRect/>
          </a:stretch>
        </p:blipFill>
        <p:spPr>
          <a:xfrm>
            <a:off x="684808" y="3437831"/>
            <a:ext cx="782638" cy="1388269"/>
          </a:xfrm>
          <a:prstGeom prst="rect">
            <a:avLst/>
          </a:prstGeom>
        </p:spPr>
      </p:pic>
      <p:sp>
        <p:nvSpPr>
          <p:cNvPr id="9" name="Text 3">
            <a:extLst>
              <a:ext uri="{FF2B5EF4-FFF2-40B4-BE49-F238E27FC236}">
                <a16:creationId xmlns:a16="http://schemas.microsoft.com/office/drawing/2014/main" id="{8CC6D6F3-FF72-4ADD-8932-764A71F4AA1C}"/>
              </a:ext>
            </a:extLst>
          </p:cNvPr>
          <p:cNvSpPr/>
          <p:nvPr/>
        </p:nvSpPr>
        <p:spPr>
          <a:xfrm>
            <a:off x="1702197" y="2170172"/>
            <a:ext cx="1841599" cy="230188"/>
          </a:xfrm>
          <a:prstGeom prst="rect">
            <a:avLst/>
          </a:prstGeom>
          <a:noFill/>
          <a:ln/>
        </p:spPr>
        <p:txBody>
          <a:bodyPr wrap="none" lIns="0" tIns="0" rIns="0" bIns="0" rtlCol="0" anchor="t"/>
          <a:lstStyle/>
          <a:p>
            <a:pPr>
              <a:lnSpc>
                <a:spcPts val="1792"/>
              </a:lnSpc>
            </a:pPr>
            <a:r>
              <a:rPr lang="en-US" sz="1417" dirty="0">
                <a:latin typeface="Times New Roman" panose="02020603050405020304" pitchFamily="18" charset="0"/>
                <a:ea typeface="Unbounded" pitchFamily="34" charset="-122"/>
                <a:cs typeface="Times New Roman" panose="02020603050405020304" pitchFamily="18" charset="0"/>
              </a:rPr>
              <a:t>Study Design</a:t>
            </a:r>
            <a:endParaRPr lang="en-US" sz="1417" dirty="0">
              <a:latin typeface="Times New Roman" panose="02020603050405020304" pitchFamily="18" charset="0"/>
              <a:cs typeface="Times New Roman" panose="02020603050405020304" pitchFamily="18" charset="0"/>
            </a:endParaRPr>
          </a:p>
        </p:txBody>
      </p:sp>
      <p:sp>
        <p:nvSpPr>
          <p:cNvPr id="10" name="Text 4">
            <a:extLst>
              <a:ext uri="{FF2B5EF4-FFF2-40B4-BE49-F238E27FC236}">
                <a16:creationId xmlns:a16="http://schemas.microsoft.com/office/drawing/2014/main" id="{3E821A64-689C-4111-8F52-7DC027CA3031}"/>
              </a:ext>
            </a:extLst>
          </p:cNvPr>
          <p:cNvSpPr/>
          <p:nvPr/>
        </p:nvSpPr>
        <p:spPr>
          <a:xfrm>
            <a:off x="1694985" y="2538271"/>
            <a:ext cx="5232995" cy="751284"/>
          </a:xfrm>
          <a:prstGeom prst="rect">
            <a:avLst/>
          </a:prstGeom>
          <a:noFill/>
          <a:ln/>
        </p:spPr>
        <p:txBody>
          <a:bodyPr wrap="square" lIns="0" tIns="0" rIns="0" bIns="0" rtlCol="0" anchor="t"/>
          <a:lstStyle/>
          <a:p>
            <a:pPr>
              <a:lnSpc>
                <a:spcPts val="1958"/>
              </a:lnSpc>
            </a:pPr>
            <a:r>
              <a:rPr lang="en-US" sz="1208" dirty="0">
                <a:latin typeface="Times New Roman" panose="02020603050405020304" pitchFamily="18" charset="0"/>
                <a:ea typeface="Cabin" pitchFamily="34" charset="-122"/>
                <a:cs typeface="Times New Roman" panose="02020603050405020304" pitchFamily="18" charset="0"/>
              </a:rPr>
              <a:t>A retrospective design was employed using existing English tweets. Keywords, hashtags, and government handles were included following stakeholder consultation to maximize relevance.</a:t>
            </a:r>
            <a:endParaRPr lang="en-US" sz="1208" dirty="0">
              <a:latin typeface="Times New Roman" panose="02020603050405020304" pitchFamily="18" charset="0"/>
              <a:cs typeface="Times New Roman" panose="02020603050405020304" pitchFamily="18" charset="0"/>
            </a:endParaRPr>
          </a:p>
        </p:txBody>
      </p:sp>
      <p:pic>
        <p:nvPicPr>
          <p:cNvPr id="11" name="Image 3" descr="preencoded.png">
            <a:extLst>
              <a:ext uri="{FF2B5EF4-FFF2-40B4-BE49-F238E27FC236}">
                <a16:creationId xmlns:a16="http://schemas.microsoft.com/office/drawing/2014/main" id="{8FC5707B-EA1F-4D27-B970-C7AB0F353479}"/>
              </a:ext>
            </a:extLst>
          </p:cNvPr>
          <p:cNvPicPr>
            <a:picLocks noChangeAspect="1"/>
          </p:cNvPicPr>
          <p:nvPr/>
        </p:nvPicPr>
        <p:blipFill>
          <a:blip r:embed="rId4"/>
          <a:stretch>
            <a:fillRect/>
          </a:stretch>
        </p:blipFill>
        <p:spPr>
          <a:xfrm>
            <a:off x="684808" y="4826100"/>
            <a:ext cx="782638" cy="1137841"/>
          </a:xfrm>
          <a:prstGeom prst="rect">
            <a:avLst/>
          </a:prstGeom>
        </p:spPr>
      </p:pic>
      <p:sp>
        <p:nvSpPr>
          <p:cNvPr id="12" name="Text 5">
            <a:extLst>
              <a:ext uri="{FF2B5EF4-FFF2-40B4-BE49-F238E27FC236}">
                <a16:creationId xmlns:a16="http://schemas.microsoft.com/office/drawing/2014/main" id="{A9C32522-14E8-4719-991D-B8C95DF67A21}"/>
              </a:ext>
            </a:extLst>
          </p:cNvPr>
          <p:cNvSpPr/>
          <p:nvPr/>
        </p:nvSpPr>
        <p:spPr>
          <a:xfrm>
            <a:off x="1702197" y="4982568"/>
            <a:ext cx="2067322" cy="230188"/>
          </a:xfrm>
          <a:prstGeom prst="rect">
            <a:avLst/>
          </a:prstGeom>
          <a:noFill/>
          <a:ln/>
        </p:spPr>
        <p:txBody>
          <a:bodyPr wrap="none" lIns="0" tIns="0" rIns="0" bIns="0" rtlCol="0" anchor="t"/>
          <a:lstStyle/>
          <a:p>
            <a:pPr>
              <a:lnSpc>
                <a:spcPts val="1792"/>
              </a:lnSpc>
            </a:pPr>
            <a:r>
              <a:rPr lang="en-US" sz="1417" dirty="0">
                <a:latin typeface="Times New Roman" panose="02020603050405020304" pitchFamily="18" charset="0"/>
                <a:ea typeface="Unbounded" pitchFamily="34" charset="-122"/>
                <a:cs typeface="Times New Roman" panose="02020603050405020304" pitchFamily="18" charset="0"/>
              </a:rPr>
              <a:t>Analysis Approach</a:t>
            </a:r>
            <a:endParaRPr lang="en-US" sz="1417" dirty="0">
              <a:latin typeface="Times New Roman" panose="02020603050405020304" pitchFamily="18" charset="0"/>
              <a:cs typeface="Times New Roman" panose="02020603050405020304" pitchFamily="18" charset="0"/>
            </a:endParaRPr>
          </a:p>
        </p:txBody>
      </p:sp>
      <p:sp>
        <p:nvSpPr>
          <p:cNvPr id="13" name="Text 6">
            <a:extLst>
              <a:ext uri="{FF2B5EF4-FFF2-40B4-BE49-F238E27FC236}">
                <a16:creationId xmlns:a16="http://schemas.microsoft.com/office/drawing/2014/main" id="{013E7EE8-9F5C-446F-A74B-017BE9865C7B}"/>
              </a:ext>
            </a:extLst>
          </p:cNvPr>
          <p:cNvSpPr/>
          <p:nvPr/>
        </p:nvSpPr>
        <p:spPr>
          <a:xfrm>
            <a:off x="1702197" y="5306616"/>
            <a:ext cx="5232995" cy="500857"/>
          </a:xfrm>
          <a:prstGeom prst="rect">
            <a:avLst/>
          </a:prstGeom>
          <a:noFill/>
          <a:ln/>
        </p:spPr>
        <p:txBody>
          <a:bodyPr wrap="square" lIns="0" tIns="0" rIns="0" bIns="0" rtlCol="0" anchor="t"/>
          <a:lstStyle/>
          <a:p>
            <a:pPr>
              <a:lnSpc>
                <a:spcPts val="1958"/>
              </a:lnSpc>
            </a:pPr>
            <a:r>
              <a:rPr lang="en-US" sz="1208" dirty="0">
                <a:latin typeface="Times New Roman" panose="02020603050405020304" pitchFamily="18" charset="0"/>
                <a:ea typeface="Cabin" pitchFamily="34" charset="-122"/>
                <a:cs typeface="Times New Roman" panose="02020603050405020304" pitchFamily="18" charset="0"/>
              </a:rPr>
              <a:t>Initial content analysis and thematic coding established a framework to analyze tweet perceptions and generate themes addressing the study objectives.</a:t>
            </a:r>
            <a:endParaRPr lang="en-US" sz="1208" dirty="0">
              <a:latin typeface="Times New Roman" panose="02020603050405020304" pitchFamily="18" charset="0"/>
              <a:cs typeface="Times New Roman" panose="02020603050405020304" pitchFamily="18" charset="0"/>
            </a:endParaRPr>
          </a:p>
        </p:txBody>
      </p:sp>
      <p:graphicFrame>
        <p:nvGraphicFramePr>
          <p:cNvPr id="28" name="Diagram 27">
            <a:extLst>
              <a:ext uri="{FF2B5EF4-FFF2-40B4-BE49-F238E27FC236}">
                <a16:creationId xmlns:a16="http://schemas.microsoft.com/office/drawing/2014/main" id="{1BA78690-2DAC-4345-958D-FC16416B8511}"/>
              </a:ext>
            </a:extLst>
          </p:cNvPr>
          <p:cNvGraphicFramePr/>
          <p:nvPr>
            <p:extLst>
              <p:ext uri="{D42A27DB-BD31-4B8C-83A1-F6EECF244321}">
                <p14:modId xmlns:p14="http://schemas.microsoft.com/office/powerpoint/2010/main" val="1353120309"/>
              </p:ext>
            </p:extLst>
          </p:nvPr>
        </p:nvGraphicFramePr>
        <p:xfrm>
          <a:off x="7028328" y="116541"/>
          <a:ext cx="4763711" cy="590919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29" name="TextBox 28">
            <a:extLst>
              <a:ext uri="{FF2B5EF4-FFF2-40B4-BE49-F238E27FC236}">
                <a16:creationId xmlns:a16="http://schemas.microsoft.com/office/drawing/2014/main" id="{051D017C-6E4F-4162-9A46-5564B7D4DC6D}"/>
              </a:ext>
            </a:extLst>
          </p:cNvPr>
          <p:cNvSpPr txBox="1"/>
          <p:nvPr/>
        </p:nvSpPr>
        <p:spPr>
          <a:xfrm>
            <a:off x="6199978" y="5961380"/>
            <a:ext cx="6094520" cy="417165"/>
          </a:xfrm>
          <a:prstGeom prst="rect">
            <a:avLst/>
          </a:prstGeom>
          <a:noFill/>
        </p:spPr>
        <p:txBody>
          <a:bodyPr wrap="square">
            <a:spAutoFit/>
          </a:bodyPr>
          <a:lstStyle/>
          <a:p>
            <a:pPr algn="ctr">
              <a:lnSpc>
                <a:spcPct val="150000"/>
              </a:lnSpc>
              <a:spcBef>
                <a:spcPts val="1200"/>
              </a:spcBef>
              <a:spcAft>
                <a:spcPts val="1200"/>
              </a:spcAft>
            </a:pPr>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Fig 1: Flowchart outlining the methodology</a:t>
            </a:r>
            <a:endParaRPr lang="en-IN" sz="1400" dirty="0">
              <a:effectLst/>
              <a:latin typeface="Times New Roman" panose="02020603050405020304" pitchFamily="18" charset="0"/>
              <a:ea typeface="Arial" panose="020B0604020202020204" pitchFamily="34" charset="0"/>
              <a:cs typeface="Times New Roman" panose="02020603050405020304" pitchFamily="18" charset="0"/>
            </a:endParaRPr>
          </a:p>
        </p:txBody>
      </p:sp>
    </p:spTree>
    <p:extLst>
      <p:ext uri="{BB962C8B-B14F-4D97-AF65-F5344CB8AC3E}">
        <p14:creationId xmlns:p14="http://schemas.microsoft.com/office/powerpoint/2010/main" val="27683213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9C7185E-C04B-B810-D0E3-1AC022297799}"/>
              </a:ext>
            </a:extLst>
          </p:cNvPr>
          <p:cNvGrpSpPr/>
          <p:nvPr/>
        </p:nvGrpSpPr>
        <p:grpSpPr>
          <a:xfrm>
            <a:off x="381000" y="1067397"/>
            <a:ext cx="11430000" cy="4849307"/>
            <a:chOff x="345439" y="1300480"/>
            <a:chExt cx="11430000" cy="4849307"/>
          </a:xfrm>
        </p:grpSpPr>
        <p:sp>
          <p:nvSpPr>
            <p:cNvPr id="7" name="Rectangle: Rounded Corners 6">
              <a:extLst>
                <a:ext uri="{FF2B5EF4-FFF2-40B4-BE49-F238E27FC236}">
                  <a16:creationId xmlns:a16="http://schemas.microsoft.com/office/drawing/2014/main" id="{2558E9E1-4377-AC39-B478-021BE711893F}"/>
                </a:ext>
              </a:extLst>
            </p:cNvPr>
            <p:cNvSpPr/>
            <p:nvPr/>
          </p:nvSpPr>
          <p:spPr>
            <a:xfrm>
              <a:off x="345439" y="1300480"/>
              <a:ext cx="11430000" cy="4849307"/>
            </a:xfrm>
            <a:prstGeom prst="roundRect">
              <a:avLst>
                <a:gd name="adj" fmla="val 3031"/>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oppins Light" panose="00000400000000000000" pitchFamily="2" charset="0"/>
                <a:cs typeface="Poppins Light" panose="00000400000000000000" pitchFamily="2" charset="0"/>
              </a:endParaRPr>
            </a:p>
          </p:txBody>
        </p:sp>
        <p:grpSp>
          <p:nvGrpSpPr>
            <p:cNvPr id="2" name="Group 1">
              <a:extLst>
                <a:ext uri="{FF2B5EF4-FFF2-40B4-BE49-F238E27FC236}">
                  <a16:creationId xmlns:a16="http://schemas.microsoft.com/office/drawing/2014/main" id="{7019D961-0526-E72D-9895-6A69D29A4447}"/>
                </a:ext>
              </a:extLst>
            </p:cNvPr>
            <p:cNvGrpSpPr/>
            <p:nvPr/>
          </p:nvGrpSpPr>
          <p:grpSpPr>
            <a:xfrm>
              <a:off x="431799" y="1582144"/>
              <a:ext cx="11257280" cy="4370421"/>
              <a:chOff x="508000" y="1582144"/>
              <a:chExt cx="11257280" cy="4370421"/>
            </a:xfrm>
          </p:grpSpPr>
          <p:sp>
            <p:nvSpPr>
              <p:cNvPr id="115" name="Rectangle: Rounded Corners 114">
                <a:extLst>
                  <a:ext uri="{FF2B5EF4-FFF2-40B4-BE49-F238E27FC236}">
                    <a16:creationId xmlns:a16="http://schemas.microsoft.com/office/drawing/2014/main" id="{1CE6EA76-0A6A-4116-98D0-8650E87B3F7D}"/>
                  </a:ext>
                </a:extLst>
              </p:cNvPr>
              <p:cNvSpPr/>
              <p:nvPr/>
            </p:nvSpPr>
            <p:spPr>
              <a:xfrm>
                <a:off x="508000" y="1582144"/>
                <a:ext cx="11257280" cy="4370421"/>
              </a:xfrm>
              <a:prstGeom prst="roundRect">
                <a:avLst>
                  <a:gd name="adj" fmla="val 234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Poppins Light" panose="00000400000000000000" pitchFamily="2" charset="0"/>
                  <a:cs typeface="Poppins Light" panose="00000400000000000000" pitchFamily="2" charset="0"/>
                </a:endParaRPr>
              </a:p>
            </p:txBody>
          </p:sp>
          <p:grpSp>
            <p:nvGrpSpPr>
              <p:cNvPr id="8" name="Group 7">
                <a:extLst>
                  <a:ext uri="{FF2B5EF4-FFF2-40B4-BE49-F238E27FC236}">
                    <a16:creationId xmlns:a16="http://schemas.microsoft.com/office/drawing/2014/main" id="{CFFA8F20-D650-D5C9-DA22-4FCBBDBFDBB9}"/>
                  </a:ext>
                </a:extLst>
              </p:cNvPr>
              <p:cNvGrpSpPr/>
              <p:nvPr/>
            </p:nvGrpSpPr>
            <p:grpSpPr>
              <a:xfrm>
                <a:off x="508000" y="1645289"/>
                <a:ext cx="2313781" cy="4245205"/>
                <a:chOff x="132080" y="1746889"/>
                <a:chExt cx="2313781" cy="4245205"/>
              </a:xfrm>
            </p:grpSpPr>
            <p:sp>
              <p:nvSpPr>
                <p:cNvPr id="63" name="Rectangle: Rounded Corners 62">
                  <a:extLst>
                    <a:ext uri="{FF2B5EF4-FFF2-40B4-BE49-F238E27FC236}">
                      <a16:creationId xmlns:a16="http://schemas.microsoft.com/office/drawing/2014/main" id="{7FC91AF9-7126-4183-9F35-7F7CAD71554D}"/>
                    </a:ext>
                  </a:extLst>
                </p:cNvPr>
                <p:cNvSpPr/>
                <p:nvPr/>
              </p:nvSpPr>
              <p:spPr>
                <a:xfrm>
                  <a:off x="299489" y="1840753"/>
                  <a:ext cx="2114445" cy="4108696"/>
                </a:xfrm>
                <a:prstGeom prst="roundRect">
                  <a:avLst>
                    <a:gd name="adj" fmla="val 2762"/>
                  </a:avLst>
                </a:prstGeom>
                <a:no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oppins Light" panose="00000400000000000000" pitchFamily="2" charset="0"/>
                    <a:cs typeface="Poppins Light" panose="00000400000000000000" pitchFamily="2" charset="0"/>
                  </a:endParaRPr>
                </a:p>
              </p:txBody>
            </p:sp>
            <p:sp>
              <p:nvSpPr>
                <p:cNvPr id="67" name="L-Shape 66">
                  <a:extLst>
                    <a:ext uri="{FF2B5EF4-FFF2-40B4-BE49-F238E27FC236}">
                      <a16:creationId xmlns:a16="http://schemas.microsoft.com/office/drawing/2014/main" id="{5188DD04-69F5-40A5-9A02-BF03F47C2F60}"/>
                    </a:ext>
                  </a:extLst>
                </p:cNvPr>
                <p:cNvSpPr/>
                <p:nvPr/>
              </p:nvSpPr>
              <p:spPr>
                <a:xfrm flipH="1">
                  <a:off x="1700142" y="5320671"/>
                  <a:ext cx="745719" cy="671423"/>
                </a:xfrm>
                <a:prstGeom prst="corner">
                  <a:avLst>
                    <a:gd name="adj1" fmla="val 10000"/>
                    <a:gd name="adj2" fmla="val 1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oppins Light" panose="00000400000000000000" pitchFamily="2" charset="0"/>
                    <a:cs typeface="Poppins Light" panose="00000400000000000000" pitchFamily="2" charset="0"/>
                  </a:endParaRPr>
                </a:p>
              </p:txBody>
            </p:sp>
            <p:sp>
              <p:nvSpPr>
                <p:cNvPr id="6" name="Speech Bubble: Rectangle with Corners Rounded 5">
                  <a:extLst>
                    <a:ext uri="{FF2B5EF4-FFF2-40B4-BE49-F238E27FC236}">
                      <a16:creationId xmlns:a16="http://schemas.microsoft.com/office/drawing/2014/main" id="{41CA430E-FC08-43A5-B072-1AB1E780972F}"/>
                    </a:ext>
                  </a:extLst>
                </p:cNvPr>
                <p:cNvSpPr/>
                <p:nvPr/>
              </p:nvSpPr>
              <p:spPr>
                <a:xfrm rot="16200000" flipH="1">
                  <a:off x="153296" y="1725673"/>
                  <a:ext cx="457200" cy="499632"/>
                </a:xfrm>
                <a:prstGeom prst="wedgeRoundRectCallout">
                  <a:avLst>
                    <a:gd name="adj1" fmla="val 31063"/>
                    <a:gd name="adj2" fmla="val 87376"/>
                    <a:gd name="adj3" fmla="val 16667"/>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oppins Light" panose="00000400000000000000" pitchFamily="2" charset="0"/>
                    <a:cs typeface="Poppins Light" panose="00000400000000000000" pitchFamily="2" charset="0"/>
                  </a:endParaRPr>
                </a:p>
              </p:txBody>
            </p:sp>
            <p:sp>
              <p:nvSpPr>
                <p:cNvPr id="71" name="Rectangle 70">
                  <a:extLst>
                    <a:ext uri="{FF2B5EF4-FFF2-40B4-BE49-F238E27FC236}">
                      <a16:creationId xmlns:a16="http://schemas.microsoft.com/office/drawing/2014/main" id="{F17F848F-4E11-4045-9770-DC5CE92F0EB6}"/>
                    </a:ext>
                  </a:extLst>
                </p:cNvPr>
                <p:cNvSpPr/>
                <p:nvPr/>
              </p:nvSpPr>
              <p:spPr>
                <a:xfrm flipH="1">
                  <a:off x="213129" y="1802051"/>
                  <a:ext cx="282528" cy="306887"/>
                </a:xfrm>
                <a:prstGeom prst="rect">
                  <a:avLst/>
                </a:prstGeom>
              </p:spPr>
              <p:txBody>
                <a:bodyPr wrap="square">
                  <a:spAutoFit/>
                </a:bodyPr>
                <a:lstStyle/>
                <a:p>
                  <a:pPr algn="ctr"/>
                  <a:r>
                    <a:rPr lang="en-IN" sz="2000" b="1" dirty="0">
                      <a:solidFill>
                        <a:schemeClr val="bg1"/>
                      </a:solidFill>
                      <a:effectLst>
                        <a:outerShdw blurRad="38100" dist="38100" dir="2700000" algn="tl">
                          <a:srgbClr val="000000">
                            <a:alpha val="43137"/>
                          </a:srgbClr>
                        </a:outerShdw>
                      </a:effectLst>
                      <a:latin typeface="Poppins Light" panose="00000400000000000000" pitchFamily="2" charset="0"/>
                      <a:ea typeface="Roboto Condensed" pitchFamily="2" charset="0"/>
                      <a:cs typeface="Poppins Light" panose="00000400000000000000" pitchFamily="2" charset="0"/>
                    </a:rPr>
                    <a:t>1</a:t>
                  </a:r>
                </a:p>
              </p:txBody>
            </p:sp>
            <p:sp>
              <p:nvSpPr>
                <p:cNvPr id="36" name="Rectangle 35">
                  <a:extLst>
                    <a:ext uri="{FF2B5EF4-FFF2-40B4-BE49-F238E27FC236}">
                      <a16:creationId xmlns:a16="http://schemas.microsoft.com/office/drawing/2014/main" id="{DF8B2CB0-46D5-A5C8-CCB3-4A383F6B1D23}"/>
                    </a:ext>
                  </a:extLst>
                </p:cNvPr>
                <p:cNvSpPr/>
                <p:nvPr/>
              </p:nvSpPr>
              <p:spPr>
                <a:xfrm>
                  <a:off x="351051" y="2302297"/>
                  <a:ext cx="2014967" cy="3111557"/>
                </a:xfrm>
                <a:prstGeom prst="rect">
                  <a:avLst/>
                </a:prstGeom>
              </p:spPr>
              <p:txBody>
                <a:bodyPr wrap="square">
                  <a:spAutoFit/>
                </a:bodyPr>
                <a:lstStyle/>
                <a:p>
                  <a:pPr algn="ctr">
                    <a:lnSpc>
                      <a:spcPct val="150000"/>
                    </a:lnSpc>
                    <a:spcAft>
                      <a:spcPts val="200"/>
                    </a:spcAft>
                    <a:defRPr/>
                  </a:pPr>
                  <a:r>
                    <a:rPr lang="en-IN" sz="1200" dirty="0">
                      <a:latin typeface="Times New Roman" panose="02020603050405020304" pitchFamily="18" charset="0"/>
                      <a:ea typeface="Arial" panose="020B0604020202020204" pitchFamily="34" charset="0"/>
                      <a:cs typeface="Times New Roman" panose="02020603050405020304" pitchFamily="18" charset="0"/>
                    </a:rPr>
                    <a:t>Tweets on COVID-19 and precaution dose were extracted under the study titled ‘Sentiment analysis of Twitter posts about COVID19 precaution dose between July 2022 and November 2022’. Of these, tweets from the month of July and August were  used for the present study.</a:t>
                  </a:r>
                  <a:endParaRPr lang="en-US" sz="1200" dirty="0">
                    <a:solidFill>
                      <a:schemeClr val="tx1">
                        <a:lumMod val="85000"/>
                        <a:lumOff val="15000"/>
                      </a:schemeClr>
                    </a:solidFill>
                    <a:latin typeface="Poppins Light" panose="00000400000000000000" pitchFamily="2" charset="0"/>
                    <a:ea typeface="Roboto Condensed" pitchFamily="2" charset="0"/>
                    <a:cs typeface="Poppins Light" panose="00000400000000000000" pitchFamily="2" charset="0"/>
                  </a:endParaRPr>
                </a:p>
              </p:txBody>
            </p:sp>
          </p:grpSp>
          <p:grpSp>
            <p:nvGrpSpPr>
              <p:cNvPr id="9" name="Group 8">
                <a:extLst>
                  <a:ext uri="{FF2B5EF4-FFF2-40B4-BE49-F238E27FC236}">
                    <a16:creationId xmlns:a16="http://schemas.microsoft.com/office/drawing/2014/main" id="{273E3E6C-E9EF-4B0A-52FD-3C3C045C55D5}"/>
                  </a:ext>
                </a:extLst>
              </p:cNvPr>
              <p:cNvGrpSpPr/>
              <p:nvPr/>
            </p:nvGrpSpPr>
            <p:grpSpPr>
              <a:xfrm>
                <a:off x="2838898" y="1696514"/>
                <a:ext cx="2184080" cy="4183494"/>
                <a:chOff x="2676338" y="1798114"/>
                <a:chExt cx="2184080" cy="4183494"/>
              </a:xfrm>
            </p:grpSpPr>
            <p:sp>
              <p:nvSpPr>
                <p:cNvPr id="65" name="Rectangle: Rounded Corners 64">
                  <a:extLst>
                    <a:ext uri="{FF2B5EF4-FFF2-40B4-BE49-F238E27FC236}">
                      <a16:creationId xmlns:a16="http://schemas.microsoft.com/office/drawing/2014/main" id="{FAE5037B-1FDD-486C-920C-50C8266DE50A}"/>
                    </a:ext>
                  </a:extLst>
                </p:cNvPr>
                <p:cNvSpPr/>
                <p:nvPr/>
              </p:nvSpPr>
              <p:spPr>
                <a:xfrm>
                  <a:off x="2711556" y="1837472"/>
                  <a:ext cx="2114445" cy="4108696"/>
                </a:xfrm>
                <a:prstGeom prst="roundRect">
                  <a:avLst>
                    <a:gd name="adj" fmla="val 2762"/>
                  </a:avLst>
                </a:prstGeom>
                <a:no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oppins Light" panose="00000400000000000000" pitchFamily="2" charset="0"/>
                    <a:cs typeface="Poppins Light" panose="00000400000000000000" pitchFamily="2" charset="0"/>
                  </a:endParaRPr>
                </a:p>
              </p:txBody>
            </p:sp>
            <p:sp>
              <p:nvSpPr>
                <p:cNvPr id="66" name="L-Shape 65">
                  <a:extLst>
                    <a:ext uri="{FF2B5EF4-FFF2-40B4-BE49-F238E27FC236}">
                      <a16:creationId xmlns:a16="http://schemas.microsoft.com/office/drawing/2014/main" id="{959AD9CE-D3CC-460E-A3C4-97644EBF6E21}"/>
                    </a:ext>
                  </a:extLst>
                </p:cNvPr>
                <p:cNvSpPr/>
                <p:nvPr/>
              </p:nvSpPr>
              <p:spPr>
                <a:xfrm flipH="1">
                  <a:off x="4105328" y="5310185"/>
                  <a:ext cx="745719" cy="671423"/>
                </a:xfrm>
                <a:prstGeom prst="corner">
                  <a:avLst>
                    <a:gd name="adj1" fmla="val 10000"/>
                    <a:gd name="adj2" fmla="val 1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oppins Light" panose="00000400000000000000" pitchFamily="2" charset="0"/>
                    <a:cs typeface="Poppins Light" panose="00000400000000000000" pitchFamily="2" charset="0"/>
                  </a:endParaRPr>
                </a:p>
              </p:txBody>
            </p:sp>
            <p:sp>
              <p:nvSpPr>
                <p:cNvPr id="78" name="Speech Bubble: Rectangle with Corners Rounded 77">
                  <a:extLst>
                    <a:ext uri="{FF2B5EF4-FFF2-40B4-BE49-F238E27FC236}">
                      <a16:creationId xmlns:a16="http://schemas.microsoft.com/office/drawing/2014/main" id="{CAC2A89B-9DAC-442B-987C-82255C123FCD}"/>
                    </a:ext>
                  </a:extLst>
                </p:cNvPr>
                <p:cNvSpPr/>
                <p:nvPr/>
              </p:nvSpPr>
              <p:spPr>
                <a:xfrm rot="16200000" flipH="1">
                  <a:off x="2697554" y="1776898"/>
                  <a:ext cx="457200" cy="499632"/>
                </a:xfrm>
                <a:prstGeom prst="wedgeRoundRectCallout">
                  <a:avLst>
                    <a:gd name="adj1" fmla="val 31063"/>
                    <a:gd name="adj2" fmla="val 87376"/>
                    <a:gd name="adj3" fmla="val 16667"/>
                  </a:avLst>
                </a:prstGeom>
                <a:solidFill>
                  <a:schemeClr val="accent2"/>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oppins Light" panose="00000400000000000000" pitchFamily="2" charset="0"/>
                    <a:cs typeface="Poppins Light" panose="00000400000000000000" pitchFamily="2" charset="0"/>
                  </a:endParaRPr>
                </a:p>
              </p:txBody>
            </p:sp>
            <p:sp>
              <p:nvSpPr>
                <p:cNvPr id="79" name="Rectangle 78">
                  <a:extLst>
                    <a:ext uri="{FF2B5EF4-FFF2-40B4-BE49-F238E27FC236}">
                      <a16:creationId xmlns:a16="http://schemas.microsoft.com/office/drawing/2014/main" id="{0311EE18-343D-4E74-99D8-1731846C8119}"/>
                    </a:ext>
                  </a:extLst>
                </p:cNvPr>
                <p:cNvSpPr/>
                <p:nvPr/>
              </p:nvSpPr>
              <p:spPr>
                <a:xfrm flipH="1">
                  <a:off x="2769259" y="1837472"/>
                  <a:ext cx="282528" cy="306887"/>
                </a:xfrm>
                <a:prstGeom prst="rect">
                  <a:avLst/>
                </a:prstGeom>
              </p:spPr>
              <p:txBody>
                <a:bodyPr wrap="square">
                  <a:spAutoFit/>
                </a:bodyPr>
                <a:lstStyle/>
                <a:p>
                  <a:pPr algn="ctr"/>
                  <a:r>
                    <a:rPr lang="en-IN" sz="2000" b="1" dirty="0">
                      <a:solidFill>
                        <a:schemeClr val="bg1"/>
                      </a:solidFill>
                      <a:effectLst>
                        <a:outerShdw blurRad="38100" dist="38100" dir="2700000" algn="tl">
                          <a:srgbClr val="000000">
                            <a:alpha val="43137"/>
                          </a:srgbClr>
                        </a:outerShdw>
                      </a:effectLst>
                      <a:latin typeface="Poppins Light" panose="00000400000000000000" pitchFamily="2" charset="0"/>
                      <a:ea typeface="Roboto Condensed" pitchFamily="2" charset="0"/>
                      <a:cs typeface="Poppins Light" panose="00000400000000000000" pitchFamily="2" charset="0"/>
                    </a:rPr>
                    <a:t>2</a:t>
                  </a:r>
                </a:p>
              </p:txBody>
            </p:sp>
            <p:sp>
              <p:nvSpPr>
                <p:cNvPr id="37" name="Rectangle 36">
                  <a:extLst>
                    <a:ext uri="{FF2B5EF4-FFF2-40B4-BE49-F238E27FC236}">
                      <a16:creationId xmlns:a16="http://schemas.microsoft.com/office/drawing/2014/main" id="{E1529B05-ED81-BDF9-5085-56E785CF9B1C}"/>
                    </a:ext>
                  </a:extLst>
                </p:cNvPr>
                <p:cNvSpPr/>
                <p:nvPr/>
              </p:nvSpPr>
              <p:spPr>
                <a:xfrm>
                  <a:off x="2745141" y="2318248"/>
                  <a:ext cx="2115277" cy="2782941"/>
                </a:xfrm>
                <a:prstGeom prst="rect">
                  <a:avLst/>
                </a:prstGeom>
              </p:spPr>
              <p:txBody>
                <a:bodyPr wrap="square">
                  <a:spAutoFit/>
                </a:bodyPr>
                <a:lstStyle/>
                <a:p>
                  <a:pPr marR="63500" algn="ctr">
                    <a:lnSpc>
                      <a:spcPct val="150000"/>
                    </a:lnSpc>
                    <a:spcBef>
                      <a:spcPts val="600"/>
                    </a:spcBef>
                  </a:pPr>
                  <a:r>
                    <a:rPr lang="en-IN" sz="1200" dirty="0">
                      <a:solidFill>
                        <a:srgbClr val="000000"/>
                      </a:solidFill>
                      <a:latin typeface="Times New Roman" panose="02020603050405020304" pitchFamily="18" charset="0"/>
                      <a:ea typeface="Times New Roman" panose="02020603050405020304" pitchFamily="18" charset="0"/>
                    </a:rPr>
                    <a:t>Two search strategies were used to extract the tweets. </a:t>
                  </a:r>
                </a:p>
                <a:p>
                  <a:pPr marR="63500" algn="ctr">
                    <a:lnSpc>
                      <a:spcPct val="150000"/>
                    </a:lnSpc>
                    <a:spcBef>
                      <a:spcPts val="600"/>
                    </a:spcBef>
                  </a:pPr>
                  <a:r>
                    <a:rPr lang="en-IN" sz="1200" dirty="0">
                      <a:solidFill>
                        <a:srgbClr val="000000"/>
                      </a:solidFill>
                      <a:latin typeface="Times New Roman" panose="02020603050405020304" pitchFamily="18" charset="0"/>
                      <a:ea typeface="Times New Roman" panose="02020603050405020304" pitchFamily="18" charset="0"/>
                    </a:rPr>
                    <a:t>Search Strategy 1 – “OR”</a:t>
                  </a:r>
                </a:p>
                <a:p>
                  <a:pPr marR="63500" algn="ctr">
                    <a:lnSpc>
                      <a:spcPct val="150000"/>
                    </a:lnSpc>
                    <a:spcBef>
                      <a:spcPts val="600"/>
                    </a:spcBef>
                  </a:pPr>
                  <a:r>
                    <a:rPr lang="en-IN" sz="1200" dirty="0">
                      <a:solidFill>
                        <a:srgbClr val="000000"/>
                      </a:solidFill>
                      <a:latin typeface="Times New Roman" panose="02020603050405020304" pitchFamily="18" charset="0"/>
                      <a:ea typeface="Times New Roman" panose="02020603050405020304" pitchFamily="18" charset="0"/>
                    </a:rPr>
                    <a:t>Search Strategy 1 – “AND”</a:t>
                  </a:r>
                </a:p>
                <a:p>
                  <a:pPr marR="63500" algn="ctr">
                    <a:lnSpc>
                      <a:spcPct val="150000"/>
                    </a:lnSpc>
                    <a:spcBef>
                      <a:spcPts val="600"/>
                    </a:spcBef>
                  </a:pPr>
                  <a:r>
                    <a:rPr lang="en-IN" sz="1200" dirty="0">
                      <a:solidFill>
                        <a:srgbClr val="000000"/>
                      </a:solidFill>
                      <a:latin typeface="Times New Roman" panose="02020603050405020304" pitchFamily="18" charset="0"/>
                      <a:ea typeface="Times New Roman" panose="02020603050405020304" pitchFamily="18" charset="0"/>
                    </a:rPr>
                    <a:t>The first strategy was expected to produce a large number of results (many of which would possibly be irrelevant). </a:t>
                  </a:r>
                  <a:endParaRPr lang="en-IN" sz="1200" dirty="0">
                    <a:latin typeface="Times New Roman" panose="02020603050405020304" pitchFamily="18" charset="0"/>
                    <a:ea typeface="Times New Roman" panose="02020603050405020304" pitchFamily="18" charset="0"/>
                  </a:endParaRPr>
                </a:p>
              </p:txBody>
            </p:sp>
          </p:grpSp>
          <p:grpSp>
            <p:nvGrpSpPr>
              <p:cNvPr id="21" name="Group 20">
                <a:extLst>
                  <a:ext uri="{FF2B5EF4-FFF2-40B4-BE49-F238E27FC236}">
                    <a16:creationId xmlns:a16="http://schemas.microsoft.com/office/drawing/2014/main" id="{67A1621A-BC86-D554-5C37-0362574610EC}"/>
                  </a:ext>
                </a:extLst>
              </p:cNvPr>
              <p:cNvGrpSpPr/>
              <p:nvPr/>
            </p:nvGrpSpPr>
            <p:grpSpPr>
              <a:xfrm>
                <a:off x="5044241" y="1702431"/>
                <a:ext cx="2191917" cy="4155709"/>
                <a:chOff x="5095041" y="1804031"/>
                <a:chExt cx="2191917" cy="4155709"/>
              </a:xfrm>
            </p:grpSpPr>
            <p:sp>
              <p:nvSpPr>
                <p:cNvPr id="89" name="Rectangle: Rounded Corners 88">
                  <a:extLst>
                    <a:ext uri="{FF2B5EF4-FFF2-40B4-BE49-F238E27FC236}">
                      <a16:creationId xmlns:a16="http://schemas.microsoft.com/office/drawing/2014/main" id="{CB415A46-788E-4CD4-B0B5-3357A9463528}"/>
                    </a:ext>
                  </a:extLst>
                </p:cNvPr>
                <p:cNvSpPr/>
                <p:nvPr/>
              </p:nvSpPr>
              <p:spPr>
                <a:xfrm>
                  <a:off x="5129623" y="1837471"/>
                  <a:ext cx="2114445" cy="4108695"/>
                </a:xfrm>
                <a:prstGeom prst="roundRect">
                  <a:avLst>
                    <a:gd name="adj" fmla="val 2762"/>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oppins Light" panose="00000400000000000000" pitchFamily="2" charset="0"/>
                    <a:cs typeface="Poppins Light" panose="00000400000000000000" pitchFamily="2" charset="0"/>
                  </a:endParaRPr>
                </a:p>
              </p:txBody>
            </p:sp>
            <p:sp>
              <p:nvSpPr>
                <p:cNvPr id="90" name="L-Shape 89">
                  <a:extLst>
                    <a:ext uri="{FF2B5EF4-FFF2-40B4-BE49-F238E27FC236}">
                      <a16:creationId xmlns:a16="http://schemas.microsoft.com/office/drawing/2014/main" id="{8CADA562-10E8-4AEB-B5A8-A3D420DEDD06}"/>
                    </a:ext>
                  </a:extLst>
                </p:cNvPr>
                <p:cNvSpPr/>
                <p:nvPr/>
              </p:nvSpPr>
              <p:spPr>
                <a:xfrm flipH="1">
                  <a:off x="6541239" y="5288317"/>
                  <a:ext cx="745719" cy="671423"/>
                </a:xfrm>
                <a:prstGeom prst="corner">
                  <a:avLst>
                    <a:gd name="adj1" fmla="val 10000"/>
                    <a:gd name="adj2" fmla="val 1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oppins Light" panose="00000400000000000000" pitchFamily="2" charset="0"/>
                    <a:cs typeface="Poppins Light" panose="00000400000000000000" pitchFamily="2" charset="0"/>
                  </a:endParaRPr>
                </a:p>
              </p:txBody>
            </p:sp>
            <p:sp>
              <p:nvSpPr>
                <p:cNvPr id="95" name="Speech Bubble: Rectangle with Corners Rounded 94">
                  <a:extLst>
                    <a:ext uri="{FF2B5EF4-FFF2-40B4-BE49-F238E27FC236}">
                      <a16:creationId xmlns:a16="http://schemas.microsoft.com/office/drawing/2014/main" id="{AC01ABCB-4B2F-498C-8ABD-AA30E110244A}"/>
                    </a:ext>
                  </a:extLst>
                </p:cNvPr>
                <p:cNvSpPr/>
                <p:nvPr/>
              </p:nvSpPr>
              <p:spPr>
                <a:xfrm rot="16200000" flipH="1">
                  <a:off x="5116257" y="1782815"/>
                  <a:ext cx="457200" cy="499632"/>
                </a:xfrm>
                <a:prstGeom prst="wedgeRoundRectCallout">
                  <a:avLst>
                    <a:gd name="adj1" fmla="val 31063"/>
                    <a:gd name="adj2" fmla="val 87376"/>
                    <a:gd name="adj3" fmla="val 16667"/>
                  </a:avLst>
                </a:prstGeom>
                <a:solidFill>
                  <a:schemeClr val="accent3">
                    <a:lumMod val="60000"/>
                    <a:lumOff val="40000"/>
                  </a:schemeClr>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oppins Light" panose="00000400000000000000" pitchFamily="2" charset="0"/>
                    <a:cs typeface="Poppins Light" panose="00000400000000000000" pitchFamily="2" charset="0"/>
                  </a:endParaRPr>
                </a:p>
              </p:txBody>
            </p:sp>
            <p:sp>
              <p:nvSpPr>
                <p:cNvPr id="96" name="Rectangle 95">
                  <a:extLst>
                    <a:ext uri="{FF2B5EF4-FFF2-40B4-BE49-F238E27FC236}">
                      <a16:creationId xmlns:a16="http://schemas.microsoft.com/office/drawing/2014/main" id="{3DB9E4B8-F155-40D4-9DA7-A361B1AAC3EC}"/>
                    </a:ext>
                  </a:extLst>
                </p:cNvPr>
                <p:cNvSpPr/>
                <p:nvPr/>
              </p:nvSpPr>
              <p:spPr>
                <a:xfrm flipH="1">
                  <a:off x="5187962" y="1843389"/>
                  <a:ext cx="282528" cy="306887"/>
                </a:xfrm>
                <a:prstGeom prst="rect">
                  <a:avLst/>
                </a:prstGeom>
              </p:spPr>
              <p:txBody>
                <a:bodyPr wrap="square">
                  <a:spAutoFit/>
                </a:bodyPr>
                <a:lstStyle/>
                <a:p>
                  <a:pPr algn="ctr"/>
                  <a:r>
                    <a:rPr lang="en-IN" sz="2000" b="1" dirty="0">
                      <a:solidFill>
                        <a:schemeClr val="bg1"/>
                      </a:solidFill>
                      <a:effectLst>
                        <a:outerShdw blurRad="38100" dist="38100" dir="2700000" algn="tl">
                          <a:srgbClr val="000000">
                            <a:alpha val="43137"/>
                          </a:srgbClr>
                        </a:outerShdw>
                      </a:effectLst>
                      <a:latin typeface="Poppins Light" panose="00000400000000000000" pitchFamily="2" charset="0"/>
                      <a:ea typeface="Roboto Condensed" pitchFamily="2" charset="0"/>
                      <a:cs typeface="Poppins Light" panose="00000400000000000000" pitchFamily="2" charset="0"/>
                    </a:rPr>
                    <a:t>3</a:t>
                  </a:r>
                </a:p>
              </p:txBody>
            </p:sp>
            <p:grpSp>
              <p:nvGrpSpPr>
                <p:cNvPr id="157" name="Group 156">
                  <a:extLst>
                    <a:ext uri="{FF2B5EF4-FFF2-40B4-BE49-F238E27FC236}">
                      <a16:creationId xmlns:a16="http://schemas.microsoft.com/office/drawing/2014/main" id="{B7A975AA-1BA0-4E9B-8BCA-3499F82B3817}"/>
                    </a:ext>
                  </a:extLst>
                </p:cNvPr>
                <p:cNvGrpSpPr/>
                <p:nvPr/>
              </p:nvGrpSpPr>
              <p:grpSpPr>
                <a:xfrm>
                  <a:off x="6047386" y="2149077"/>
                  <a:ext cx="493959" cy="637884"/>
                  <a:chOff x="6388425" y="5187335"/>
                  <a:chExt cx="786753" cy="1061066"/>
                </a:xfrm>
              </p:grpSpPr>
              <p:sp>
                <p:nvSpPr>
                  <p:cNvPr id="167" name="AutoShape 42">
                    <a:extLst>
                      <a:ext uri="{FF2B5EF4-FFF2-40B4-BE49-F238E27FC236}">
                        <a16:creationId xmlns:a16="http://schemas.microsoft.com/office/drawing/2014/main" id="{584CCF26-38B8-4D3B-B491-4438987AB5E0}"/>
                      </a:ext>
                    </a:extLst>
                  </p:cNvPr>
                  <p:cNvSpPr>
                    <a:spLocks noChangeAspect="1" noChangeArrowheads="1" noTextEdit="1"/>
                  </p:cNvSpPr>
                  <p:nvPr/>
                </p:nvSpPr>
                <p:spPr bwMode="auto">
                  <a:xfrm>
                    <a:off x="6857999" y="5863874"/>
                    <a:ext cx="317179" cy="3845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AutoShape 42">
                    <a:extLst>
                      <a:ext uri="{FF2B5EF4-FFF2-40B4-BE49-F238E27FC236}">
                        <a16:creationId xmlns:a16="http://schemas.microsoft.com/office/drawing/2014/main" id="{D054E686-F956-46AB-BB40-D8130E276D60}"/>
                      </a:ext>
                    </a:extLst>
                  </p:cNvPr>
                  <p:cNvSpPr>
                    <a:spLocks noChangeAspect="1" noChangeArrowheads="1" noTextEdit="1"/>
                  </p:cNvSpPr>
                  <p:nvPr/>
                </p:nvSpPr>
                <p:spPr bwMode="auto">
                  <a:xfrm>
                    <a:off x="6388425" y="5863874"/>
                    <a:ext cx="317179" cy="3845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AutoShape 42">
                    <a:extLst>
                      <a:ext uri="{FF2B5EF4-FFF2-40B4-BE49-F238E27FC236}">
                        <a16:creationId xmlns:a16="http://schemas.microsoft.com/office/drawing/2014/main" id="{F6672068-3C45-4B4F-B74A-FFF39F42ADC7}"/>
                      </a:ext>
                    </a:extLst>
                  </p:cNvPr>
                  <p:cNvSpPr>
                    <a:spLocks noChangeAspect="1" noChangeArrowheads="1" noTextEdit="1"/>
                  </p:cNvSpPr>
                  <p:nvPr/>
                </p:nvSpPr>
                <p:spPr bwMode="auto">
                  <a:xfrm>
                    <a:off x="6593627" y="5187335"/>
                    <a:ext cx="432121" cy="5238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38" name="Rectangle 37">
                  <a:extLst>
                    <a:ext uri="{FF2B5EF4-FFF2-40B4-BE49-F238E27FC236}">
                      <a16:creationId xmlns:a16="http://schemas.microsoft.com/office/drawing/2014/main" id="{C01D8280-21CB-332F-BBB7-3A7D0AEAF600}"/>
                    </a:ext>
                  </a:extLst>
                </p:cNvPr>
                <p:cNvSpPr/>
                <p:nvPr/>
              </p:nvSpPr>
              <p:spPr>
                <a:xfrm>
                  <a:off x="5220477" y="2340394"/>
                  <a:ext cx="2014967" cy="2517356"/>
                </a:xfrm>
                <a:prstGeom prst="rect">
                  <a:avLst/>
                </a:prstGeom>
              </p:spPr>
              <p:txBody>
                <a:bodyPr wrap="square">
                  <a:spAutoFit/>
                </a:bodyPr>
                <a:lstStyle/>
                <a:p>
                  <a:pPr marR="63500" algn="ctr">
                    <a:lnSpc>
                      <a:spcPct val="150000"/>
                    </a:lnSpc>
                    <a:spcBef>
                      <a:spcPts val="600"/>
                    </a:spcBef>
                  </a:pPr>
                  <a:r>
                    <a:rPr lang="en-IN" sz="1200" dirty="0">
                      <a:latin typeface="Times New Roman" panose="02020603050405020304" pitchFamily="18" charset="0"/>
                      <a:cs typeface="Times New Roman" panose="02020603050405020304" pitchFamily="18" charset="0"/>
                    </a:rPr>
                    <a:t>Our plan involved </a:t>
                  </a:r>
                  <a:r>
                    <a:rPr lang="en-IN" sz="1200" dirty="0" err="1">
                      <a:latin typeface="Times New Roman" panose="02020603050405020304" pitchFamily="18" charset="0"/>
                      <a:cs typeface="Times New Roman" panose="02020603050405020304" pitchFamily="18" charset="0"/>
                    </a:rPr>
                    <a:t>analyzing</a:t>
                  </a:r>
                  <a:r>
                    <a:rPr lang="en-IN" sz="1200" dirty="0">
                      <a:latin typeface="Times New Roman" panose="02020603050405020304" pitchFamily="18" charset="0"/>
                      <a:cs typeface="Times New Roman" panose="02020603050405020304" pitchFamily="18" charset="0"/>
                    </a:rPr>
                    <a:t> exclusively the text content of the collected tweets using Search strategy number #1. Our aim was to establish specific codes and generate a coding frame based on this larger dataset.</a:t>
                  </a:r>
                </a:p>
                <a:p>
                  <a:pPr marL="173038" indent="-173038">
                    <a:lnSpc>
                      <a:spcPct val="150000"/>
                    </a:lnSpc>
                    <a:spcAft>
                      <a:spcPts val="200"/>
                    </a:spcAft>
                    <a:buFont typeface="Arial" panose="020B0604020202020204" pitchFamily="34" charset="0"/>
                    <a:buChar char="•"/>
                    <a:defRPr/>
                  </a:pPr>
                  <a:endParaRPr lang="en-US" sz="1000" dirty="0">
                    <a:solidFill>
                      <a:schemeClr val="tx1">
                        <a:lumMod val="85000"/>
                        <a:lumOff val="15000"/>
                      </a:schemeClr>
                    </a:solidFill>
                    <a:latin typeface="Poppins Light" panose="00000400000000000000" pitchFamily="2" charset="0"/>
                    <a:ea typeface="Roboto Condensed" pitchFamily="2" charset="0"/>
                    <a:cs typeface="Poppins Light" panose="00000400000000000000" pitchFamily="2" charset="0"/>
                  </a:endParaRPr>
                </a:p>
              </p:txBody>
            </p:sp>
          </p:grpSp>
          <p:grpSp>
            <p:nvGrpSpPr>
              <p:cNvPr id="25" name="Group 24">
                <a:extLst>
                  <a:ext uri="{FF2B5EF4-FFF2-40B4-BE49-F238E27FC236}">
                    <a16:creationId xmlns:a16="http://schemas.microsoft.com/office/drawing/2014/main" id="{93A95FA2-3F68-50E8-264C-1BCE281CBC31}"/>
                  </a:ext>
                </a:extLst>
              </p:cNvPr>
              <p:cNvGrpSpPr/>
              <p:nvPr/>
            </p:nvGrpSpPr>
            <p:grpSpPr>
              <a:xfrm>
                <a:off x="7243360" y="1709596"/>
                <a:ext cx="2201855" cy="4158587"/>
                <a:chOff x="7517680" y="1811196"/>
                <a:chExt cx="2201855" cy="4158587"/>
              </a:xfrm>
            </p:grpSpPr>
            <p:sp>
              <p:nvSpPr>
                <p:cNvPr id="106" name="Rectangle: Rounded Corners 105">
                  <a:extLst>
                    <a:ext uri="{FF2B5EF4-FFF2-40B4-BE49-F238E27FC236}">
                      <a16:creationId xmlns:a16="http://schemas.microsoft.com/office/drawing/2014/main" id="{DF5699AC-D852-4A46-ACD5-574802740694}"/>
                    </a:ext>
                  </a:extLst>
                </p:cNvPr>
                <p:cNvSpPr/>
                <p:nvPr/>
              </p:nvSpPr>
              <p:spPr>
                <a:xfrm>
                  <a:off x="7560873" y="1837472"/>
                  <a:ext cx="2114445" cy="4108694"/>
                </a:xfrm>
                <a:prstGeom prst="roundRect">
                  <a:avLst>
                    <a:gd name="adj" fmla="val 2762"/>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oppins Light" panose="00000400000000000000" pitchFamily="2" charset="0"/>
                    <a:cs typeface="Poppins Light" panose="00000400000000000000" pitchFamily="2" charset="0"/>
                  </a:endParaRPr>
                </a:p>
              </p:txBody>
            </p:sp>
            <p:sp>
              <p:nvSpPr>
                <p:cNvPr id="107" name="L-Shape 106">
                  <a:extLst>
                    <a:ext uri="{FF2B5EF4-FFF2-40B4-BE49-F238E27FC236}">
                      <a16:creationId xmlns:a16="http://schemas.microsoft.com/office/drawing/2014/main" id="{24BBFE2C-B89F-4277-AAE6-0C748B72E593}"/>
                    </a:ext>
                  </a:extLst>
                </p:cNvPr>
                <p:cNvSpPr/>
                <p:nvPr/>
              </p:nvSpPr>
              <p:spPr>
                <a:xfrm flipH="1">
                  <a:off x="8964016" y="5298360"/>
                  <a:ext cx="745719" cy="671423"/>
                </a:xfrm>
                <a:prstGeom prst="corner">
                  <a:avLst>
                    <a:gd name="adj1" fmla="val 10000"/>
                    <a:gd name="adj2" fmla="val 1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oppins Light" panose="00000400000000000000" pitchFamily="2" charset="0"/>
                    <a:cs typeface="Poppins Light" panose="00000400000000000000" pitchFamily="2" charset="0"/>
                  </a:endParaRPr>
                </a:p>
              </p:txBody>
            </p:sp>
            <p:sp>
              <p:nvSpPr>
                <p:cNvPr id="112" name="Speech Bubble: Rectangle with Corners Rounded 111">
                  <a:extLst>
                    <a:ext uri="{FF2B5EF4-FFF2-40B4-BE49-F238E27FC236}">
                      <a16:creationId xmlns:a16="http://schemas.microsoft.com/office/drawing/2014/main" id="{8FF87D64-18C4-4F49-88C6-F2FC2807D561}"/>
                    </a:ext>
                  </a:extLst>
                </p:cNvPr>
                <p:cNvSpPr/>
                <p:nvPr/>
              </p:nvSpPr>
              <p:spPr>
                <a:xfrm rot="16200000" flipH="1">
                  <a:off x="7538896" y="1789980"/>
                  <a:ext cx="457200" cy="499632"/>
                </a:xfrm>
                <a:prstGeom prst="wedgeRoundRectCallout">
                  <a:avLst>
                    <a:gd name="adj1" fmla="val 31063"/>
                    <a:gd name="adj2" fmla="val 87376"/>
                    <a:gd name="adj3" fmla="val 16667"/>
                  </a:avLst>
                </a:prstGeom>
                <a:solidFill>
                  <a:schemeClr val="accent5"/>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oppins Light" panose="00000400000000000000" pitchFamily="2" charset="0"/>
                    <a:cs typeface="Poppins Light" panose="00000400000000000000" pitchFamily="2" charset="0"/>
                  </a:endParaRPr>
                </a:p>
              </p:txBody>
            </p:sp>
            <p:sp>
              <p:nvSpPr>
                <p:cNvPr id="113" name="Rectangle 112">
                  <a:extLst>
                    <a:ext uri="{FF2B5EF4-FFF2-40B4-BE49-F238E27FC236}">
                      <a16:creationId xmlns:a16="http://schemas.microsoft.com/office/drawing/2014/main" id="{870CE7EB-E2CA-41BC-845D-7B2F0DF44943}"/>
                    </a:ext>
                  </a:extLst>
                </p:cNvPr>
                <p:cNvSpPr/>
                <p:nvPr/>
              </p:nvSpPr>
              <p:spPr>
                <a:xfrm flipH="1">
                  <a:off x="7610601" y="1850554"/>
                  <a:ext cx="282528" cy="306887"/>
                </a:xfrm>
                <a:prstGeom prst="rect">
                  <a:avLst/>
                </a:prstGeom>
              </p:spPr>
              <p:txBody>
                <a:bodyPr wrap="square">
                  <a:spAutoFit/>
                </a:bodyPr>
                <a:lstStyle/>
                <a:p>
                  <a:pPr algn="ctr"/>
                  <a:r>
                    <a:rPr lang="en-IN" sz="2000" b="1" dirty="0">
                      <a:solidFill>
                        <a:schemeClr val="bg1"/>
                      </a:solidFill>
                      <a:effectLst>
                        <a:outerShdw blurRad="38100" dist="38100" dir="2700000" algn="tl">
                          <a:srgbClr val="000000">
                            <a:alpha val="43137"/>
                          </a:srgbClr>
                        </a:outerShdw>
                      </a:effectLst>
                      <a:latin typeface="Poppins Light" panose="00000400000000000000" pitchFamily="2" charset="0"/>
                      <a:ea typeface="Roboto Condensed" pitchFamily="2" charset="0"/>
                      <a:cs typeface="Poppins Light" panose="00000400000000000000" pitchFamily="2" charset="0"/>
                    </a:rPr>
                    <a:t>4</a:t>
                  </a:r>
                </a:p>
              </p:txBody>
            </p:sp>
            <p:sp>
              <p:nvSpPr>
                <p:cNvPr id="39" name="Rectangle 38">
                  <a:extLst>
                    <a:ext uri="{FF2B5EF4-FFF2-40B4-BE49-F238E27FC236}">
                      <a16:creationId xmlns:a16="http://schemas.microsoft.com/office/drawing/2014/main" id="{92836E4B-4B1C-0F4A-1C9B-7D61F320BD84}"/>
                    </a:ext>
                  </a:extLst>
                </p:cNvPr>
                <p:cNvSpPr/>
                <p:nvPr/>
              </p:nvSpPr>
              <p:spPr>
                <a:xfrm>
                  <a:off x="7604258" y="2340394"/>
                  <a:ext cx="2115277" cy="3183051"/>
                </a:xfrm>
                <a:prstGeom prst="rect">
                  <a:avLst/>
                </a:prstGeom>
              </p:spPr>
              <p:txBody>
                <a:bodyPr wrap="square">
                  <a:spAutoFit/>
                </a:bodyPr>
                <a:lstStyle/>
                <a:p>
                  <a:pPr marR="63500" algn="ctr">
                    <a:lnSpc>
                      <a:spcPct val="150000"/>
                    </a:lnSpc>
                    <a:spcBef>
                      <a:spcPts val="600"/>
                    </a:spcBef>
                  </a:pPr>
                  <a:r>
                    <a:rPr lang="en-IN" sz="1200" dirty="0">
                      <a:latin typeface="Times New Roman" panose="02020603050405020304" pitchFamily="18" charset="0"/>
                      <a:cs typeface="Times New Roman" panose="02020603050405020304" pitchFamily="18" charset="0"/>
                    </a:rPr>
                    <a:t>To facilitate the extraction of key tweets, we employed another search strategy (Search strategy number #2). </a:t>
                  </a:r>
                </a:p>
                <a:p>
                  <a:pPr marR="63500" algn="ctr">
                    <a:lnSpc>
                      <a:spcPct val="150000"/>
                    </a:lnSpc>
                    <a:spcBef>
                      <a:spcPts val="600"/>
                    </a:spcBef>
                  </a:pPr>
                  <a:r>
                    <a:rPr lang="en-IN" sz="1200" dirty="0">
                      <a:latin typeface="Times New Roman" panose="02020603050405020304" pitchFamily="18" charset="0"/>
                      <a:cs typeface="Times New Roman" panose="02020603050405020304" pitchFamily="18" charset="0"/>
                    </a:rPr>
                    <a:t>By utilizing the 'AND' operator, we aimed to minimize the inclusion of irrelevant tweets, resulting in a limited number of highly relevant tweets that could be thoroughly </a:t>
                  </a:r>
                  <a:r>
                    <a:rPr lang="en-IN" sz="1200" dirty="0" err="1">
                      <a:latin typeface="Times New Roman" panose="02020603050405020304" pitchFamily="18" charset="0"/>
                      <a:cs typeface="Times New Roman" panose="02020603050405020304" pitchFamily="18" charset="0"/>
                    </a:rPr>
                    <a:t>analyzed</a:t>
                  </a:r>
                  <a:r>
                    <a:rPr lang="en-IN" sz="1200" dirty="0">
                      <a:latin typeface="Times New Roman" panose="02020603050405020304" pitchFamily="18" charset="0"/>
                      <a:cs typeface="Times New Roman" panose="02020603050405020304" pitchFamily="18" charset="0"/>
                    </a:rPr>
                    <a:t>. </a:t>
                  </a:r>
                </a:p>
              </p:txBody>
            </p:sp>
          </p:grpSp>
          <p:grpSp>
            <p:nvGrpSpPr>
              <p:cNvPr id="26" name="Group 25">
                <a:extLst>
                  <a:ext uri="{FF2B5EF4-FFF2-40B4-BE49-F238E27FC236}">
                    <a16:creationId xmlns:a16="http://schemas.microsoft.com/office/drawing/2014/main" id="{EF9756F3-473E-529E-7EE4-BF991F929BFF}"/>
                  </a:ext>
                </a:extLst>
              </p:cNvPr>
              <p:cNvGrpSpPr/>
              <p:nvPr/>
            </p:nvGrpSpPr>
            <p:grpSpPr>
              <a:xfrm>
                <a:off x="9466531" y="1719208"/>
                <a:ext cx="2177552" cy="4171285"/>
                <a:chOff x="9964371" y="1820808"/>
                <a:chExt cx="2177552" cy="4171285"/>
              </a:xfrm>
            </p:grpSpPr>
            <p:sp>
              <p:nvSpPr>
                <p:cNvPr id="18" name="Rectangle: Rounded Corners 17">
                  <a:extLst>
                    <a:ext uri="{FF2B5EF4-FFF2-40B4-BE49-F238E27FC236}">
                      <a16:creationId xmlns:a16="http://schemas.microsoft.com/office/drawing/2014/main" id="{45F47CB6-B8EE-8532-A1B0-CD9C3654D9F7}"/>
                    </a:ext>
                  </a:extLst>
                </p:cNvPr>
                <p:cNvSpPr/>
                <p:nvPr/>
              </p:nvSpPr>
              <p:spPr>
                <a:xfrm>
                  <a:off x="9988988" y="1837471"/>
                  <a:ext cx="2114445" cy="4108693"/>
                </a:xfrm>
                <a:prstGeom prst="roundRect">
                  <a:avLst>
                    <a:gd name="adj" fmla="val 2762"/>
                  </a:avLst>
                </a:prstGeom>
                <a:no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oppins Light" panose="00000400000000000000" pitchFamily="2" charset="0"/>
                    <a:cs typeface="Poppins Light" panose="00000400000000000000" pitchFamily="2" charset="0"/>
                  </a:endParaRPr>
                </a:p>
              </p:txBody>
            </p:sp>
            <p:sp>
              <p:nvSpPr>
                <p:cNvPr id="19" name="L-Shape 18">
                  <a:extLst>
                    <a:ext uri="{FF2B5EF4-FFF2-40B4-BE49-F238E27FC236}">
                      <a16:creationId xmlns:a16="http://schemas.microsoft.com/office/drawing/2014/main" id="{68C7AB08-B856-FF18-FD2E-83336EAB9A7E}"/>
                    </a:ext>
                  </a:extLst>
                </p:cNvPr>
                <p:cNvSpPr/>
                <p:nvPr/>
              </p:nvSpPr>
              <p:spPr>
                <a:xfrm flipH="1">
                  <a:off x="11396204" y="5320670"/>
                  <a:ext cx="745719" cy="671423"/>
                </a:xfrm>
                <a:prstGeom prst="corner">
                  <a:avLst>
                    <a:gd name="adj1" fmla="val 10000"/>
                    <a:gd name="adj2" fmla="val 1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oppins Light" panose="00000400000000000000" pitchFamily="2" charset="0"/>
                    <a:cs typeface="Poppins Light" panose="00000400000000000000" pitchFamily="2" charset="0"/>
                  </a:endParaRPr>
                </a:p>
              </p:txBody>
            </p:sp>
            <p:sp>
              <p:nvSpPr>
                <p:cNvPr id="22" name="Speech Bubble: Rectangle with Corners Rounded 21">
                  <a:extLst>
                    <a:ext uri="{FF2B5EF4-FFF2-40B4-BE49-F238E27FC236}">
                      <a16:creationId xmlns:a16="http://schemas.microsoft.com/office/drawing/2014/main" id="{5A83E4A8-00ED-9805-9BF0-8CBFE9272F30}"/>
                    </a:ext>
                  </a:extLst>
                </p:cNvPr>
                <p:cNvSpPr/>
                <p:nvPr/>
              </p:nvSpPr>
              <p:spPr>
                <a:xfrm rot="16200000" flipH="1">
                  <a:off x="9988888" y="1799592"/>
                  <a:ext cx="457200" cy="499632"/>
                </a:xfrm>
                <a:prstGeom prst="wedgeRoundRectCallout">
                  <a:avLst>
                    <a:gd name="adj1" fmla="val 31063"/>
                    <a:gd name="adj2" fmla="val 87376"/>
                    <a:gd name="adj3" fmla="val 16667"/>
                  </a:avLst>
                </a:prstGeom>
                <a:solidFill>
                  <a:schemeClr val="accent6"/>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latin typeface="Poppins Light" panose="00000400000000000000" pitchFamily="2" charset="0"/>
                    <a:cs typeface="Poppins Light" panose="00000400000000000000" pitchFamily="2" charset="0"/>
                  </a:endParaRPr>
                </a:p>
              </p:txBody>
            </p:sp>
            <p:sp>
              <p:nvSpPr>
                <p:cNvPr id="23" name="Rectangle 22">
                  <a:extLst>
                    <a:ext uri="{FF2B5EF4-FFF2-40B4-BE49-F238E27FC236}">
                      <a16:creationId xmlns:a16="http://schemas.microsoft.com/office/drawing/2014/main" id="{284A5196-EF1D-5AA8-A31F-11347B7D2A08}"/>
                    </a:ext>
                  </a:extLst>
                </p:cNvPr>
                <p:cNvSpPr/>
                <p:nvPr/>
              </p:nvSpPr>
              <p:spPr>
                <a:xfrm flipH="1">
                  <a:off x="10060593" y="1860166"/>
                  <a:ext cx="282528" cy="343923"/>
                </a:xfrm>
                <a:prstGeom prst="rect">
                  <a:avLst/>
                </a:prstGeom>
              </p:spPr>
              <p:txBody>
                <a:bodyPr wrap="square">
                  <a:spAutoFit/>
                </a:bodyPr>
                <a:lstStyle/>
                <a:p>
                  <a:pPr algn="ctr"/>
                  <a:r>
                    <a:rPr lang="en-IN" sz="2000" b="1" dirty="0">
                      <a:solidFill>
                        <a:schemeClr val="bg1"/>
                      </a:solidFill>
                      <a:effectLst>
                        <a:outerShdw blurRad="38100" dist="38100" dir="2700000" algn="tl">
                          <a:srgbClr val="000000">
                            <a:alpha val="43137"/>
                          </a:srgbClr>
                        </a:outerShdw>
                      </a:effectLst>
                      <a:latin typeface="Poppins Light" panose="00000400000000000000" pitchFamily="2" charset="0"/>
                      <a:ea typeface="Roboto Condensed" pitchFamily="2" charset="0"/>
                      <a:cs typeface="Poppins Light" panose="00000400000000000000" pitchFamily="2" charset="0"/>
                    </a:rPr>
                    <a:t>5</a:t>
                  </a:r>
                </a:p>
              </p:txBody>
            </p:sp>
            <p:sp>
              <p:nvSpPr>
                <p:cNvPr id="40" name="Rectangle 39">
                  <a:extLst>
                    <a:ext uri="{FF2B5EF4-FFF2-40B4-BE49-F238E27FC236}">
                      <a16:creationId xmlns:a16="http://schemas.microsoft.com/office/drawing/2014/main" id="{5D765F9B-E16C-CC2C-E5C8-DE067E62CBEB}"/>
                    </a:ext>
                  </a:extLst>
                </p:cNvPr>
                <p:cNvSpPr/>
                <p:nvPr/>
              </p:nvSpPr>
              <p:spPr>
                <a:xfrm>
                  <a:off x="9964371" y="2323610"/>
                  <a:ext cx="2115277" cy="1167114"/>
                </a:xfrm>
                <a:prstGeom prst="rect">
                  <a:avLst/>
                </a:prstGeom>
              </p:spPr>
              <p:txBody>
                <a:bodyPr wrap="square">
                  <a:spAutoFit/>
                </a:bodyPr>
                <a:lstStyle/>
                <a:p>
                  <a:pPr algn="ctr">
                    <a:lnSpc>
                      <a:spcPct val="150000"/>
                    </a:lnSpc>
                    <a:spcAft>
                      <a:spcPts val="200"/>
                    </a:spcAft>
                    <a:defRPr/>
                  </a:pPr>
                  <a:r>
                    <a:rPr lang="en-US" sz="1200" dirty="0">
                      <a:solidFill>
                        <a:schemeClr val="tx1">
                          <a:lumMod val="85000"/>
                          <a:lumOff val="15000"/>
                        </a:schemeClr>
                      </a:solidFill>
                      <a:latin typeface="Times New Roman" panose="02020603050405020304" pitchFamily="18" charset="0"/>
                      <a:ea typeface="Roboto Condensed" pitchFamily="2" charset="0"/>
                      <a:cs typeface="Times New Roman" panose="02020603050405020304" pitchFamily="18" charset="0"/>
                    </a:rPr>
                    <a:t>The standard Twitter API – </a:t>
                  </a:r>
                  <a:r>
                    <a:rPr lang="en-US" sz="1200" dirty="0" err="1">
                      <a:solidFill>
                        <a:schemeClr val="tx1">
                          <a:lumMod val="85000"/>
                          <a:lumOff val="15000"/>
                        </a:schemeClr>
                      </a:solidFill>
                      <a:latin typeface="Times New Roman" panose="02020603050405020304" pitchFamily="18" charset="0"/>
                      <a:ea typeface="Roboto Condensed" pitchFamily="2" charset="0"/>
                      <a:cs typeface="Times New Roman" panose="02020603050405020304" pitchFamily="18" charset="0"/>
                    </a:rPr>
                    <a:t>Tweepy</a:t>
                  </a:r>
                  <a:r>
                    <a:rPr lang="en-US" sz="1200" dirty="0">
                      <a:solidFill>
                        <a:schemeClr val="tx1">
                          <a:lumMod val="85000"/>
                          <a:lumOff val="15000"/>
                        </a:schemeClr>
                      </a:solidFill>
                      <a:latin typeface="Times New Roman" panose="02020603050405020304" pitchFamily="18" charset="0"/>
                      <a:ea typeface="Roboto Condensed" pitchFamily="2" charset="0"/>
                      <a:cs typeface="Times New Roman" panose="02020603050405020304" pitchFamily="18" charset="0"/>
                    </a:rPr>
                    <a:t> tweeter version 2 library in python version 3.8.10.</a:t>
                  </a:r>
                </a:p>
              </p:txBody>
            </p:sp>
          </p:grpSp>
        </p:grpSp>
      </p:grpSp>
      <p:sp>
        <p:nvSpPr>
          <p:cNvPr id="70" name="TextBox 69">
            <a:extLst>
              <a:ext uri="{FF2B5EF4-FFF2-40B4-BE49-F238E27FC236}">
                <a16:creationId xmlns:a16="http://schemas.microsoft.com/office/drawing/2014/main" id="{4EB82F2C-45C9-4119-AB9A-F821B98B21A4}"/>
              </a:ext>
            </a:extLst>
          </p:cNvPr>
          <p:cNvSpPr txBox="1"/>
          <p:nvPr/>
        </p:nvSpPr>
        <p:spPr>
          <a:xfrm>
            <a:off x="600721" y="301989"/>
            <a:ext cx="4727486" cy="369332"/>
          </a:xfrm>
          <a:prstGeom prst="rect">
            <a:avLst/>
          </a:prstGeom>
          <a:noFill/>
        </p:spPr>
        <p:txBody>
          <a:bodyPr wrap="square">
            <a:spAutoFit/>
          </a:bodyPr>
          <a:lstStyle/>
          <a:p>
            <a:r>
              <a:rPr lang="en-IN" sz="1800" b="1" dirty="0">
                <a:effectLst/>
                <a:latin typeface="Times New Roman" panose="02020603050405020304" pitchFamily="18" charset="0"/>
                <a:ea typeface="Times New Roman" panose="02020603050405020304" pitchFamily="18" charset="0"/>
              </a:rPr>
              <a:t>DATA RETRIEVAL AND PREPROCESSING</a:t>
            </a:r>
            <a:endParaRPr lang="en-IN" dirty="0"/>
          </a:p>
        </p:txBody>
      </p:sp>
    </p:spTree>
    <p:extLst>
      <p:ext uri="{BB962C8B-B14F-4D97-AF65-F5344CB8AC3E}">
        <p14:creationId xmlns:p14="http://schemas.microsoft.com/office/powerpoint/2010/main" val="25492395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B0B154B6-B5B5-CCE9-C90C-6FBE690548A8}"/>
              </a:ext>
            </a:extLst>
          </p:cNvPr>
          <p:cNvGraphicFramePr>
            <a:graphicFrameLocks noGrp="1"/>
          </p:cNvGraphicFramePr>
          <p:nvPr>
            <p:extLst>
              <p:ext uri="{D42A27DB-BD31-4B8C-83A1-F6EECF244321}">
                <p14:modId xmlns:p14="http://schemas.microsoft.com/office/powerpoint/2010/main" val="348380096"/>
              </p:ext>
            </p:extLst>
          </p:nvPr>
        </p:nvGraphicFramePr>
        <p:xfrm>
          <a:off x="630102" y="905522"/>
          <a:ext cx="5637532" cy="5427464"/>
        </p:xfrm>
        <a:graphic>
          <a:graphicData uri="http://schemas.openxmlformats.org/drawingml/2006/table">
            <a:tbl>
              <a:tblPr>
                <a:tableStyleId>{073A0DAA-6AF3-43AB-8588-CEC1D06C72B9}</a:tableStyleId>
              </a:tblPr>
              <a:tblGrid>
                <a:gridCol w="2003922">
                  <a:extLst>
                    <a:ext uri="{9D8B030D-6E8A-4147-A177-3AD203B41FA5}">
                      <a16:colId xmlns:a16="http://schemas.microsoft.com/office/drawing/2014/main" val="1165933199"/>
                    </a:ext>
                  </a:extLst>
                </a:gridCol>
                <a:gridCol w="3633610">
                  <a:extLst>
                    <a:ext uri="{9D8B030D-6E8A-4147-A177-3AD203B41FA5}">
                      <a16:colId xmlns:a16="http://schemas.microsoft.com/office/drawing/2014/main" val="2837613639"/>
                    </a:ext>
                  </a:extLst>
                </a:gridCol>
              </a:tblGrid>
              <a:tr h="336360">
                <a:tc>
                  <a:txBody>
                    <a:bodyPr/>
                    <a:lstStyle/>
                    <a:p>
                      <a:pPr algn="just">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Duration</a:t>
                      </a:r>
                    </a:p>
                  </a:txBody>
                  <a:tcPr marL="29614" marR="29614" marT="29614" marB="29614"/>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July And August 2022</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9614" marR="29614" marT="29614" marB="29614"/>
                </a:tc>
                <a:extLst>
                  <a:ext uri="{0D108BD9-81ED-4DB2-BD59-A6C34878D82A}">
                    <a16:rowId xmlns:a16="http://schemas.microsoft.com/office/drawing/2014/main" val="788492985"/>
                  </a:ext>
                </a:extLst>
              </a:tr>
              <a:tr h="336360">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Location</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9614" marR="29614" marT="29614" marB="29614"/>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India </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9614" marR="29614" marT="29614" marB="29614"/>
                </a:tc>
                <a:extLst>
                  <a:ext uri="{0D108BD9-81ED-4DB2-BD59-A6C34878D82A}">
                    <a16:rowId xmlns:a16="http://schemas.microsoft.com/office/drawing/2014/main" val="2384671322"/>
                  </a:ext>
                </a:extLst>
              </a:tr>
              <a:tr h="336360">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Search Terms</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9614" marR="29614" marT="29614" marB="29614"/>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Precaution OR Booster Dose</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9614" marR="29614" marT="29614" marB="29614"/>
                </a:tc>
                <a:extLst>
                  <a:ext uri="{0D108BD9-81ED-4DB2-BD59-A6C34878D82A}">
                    <a16:rowId xmlns:a16="http://schemas.microsoft.com/office/drawing/2014/main" val="2141121068"/>
                  </a:ext>
                </a:extLst>
              </a:tr>
              <a:tr h="336360">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Language</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9614" marR="29614" marT="29614" marB="29614"/>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English </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9614" marR="29614" marT="29614" marB="29614"/>
                </a:tc>
                <a:extLst>
                  <a:ext uri="{0D108BD9-81ED-4DB2-BD59-A6C34878D82A}">
                    <a16:rowId xmlns:a16="http://schemas.microsoft.com/office/drawing/2014/main" val="1275191230"/>
                  </a:ext>
                </a:extLst>
              </a:tr>
              <a:tr h="1599181">
                <a:tc>
                  <a:txBody>
                    <a:bodyPr/>
                    <a:lstStyle/>
                    <a:p>
                      <a:pPr algn="l">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Govt &amp; Govt Collaborators</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9614" marR="29614" marT="29614" marB="29614"/>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a:t>
                      </a:r>
                      <a:r>
                        <a:rPr lang="en-IN" sz="1400" dirty="0" err="1">
                          <a:solidFill>
                            <a:schemeClr val="tx1"/>
                          </a:solidFill>
                          <a:effectLst/>
                          <a:latin typeface="Times New Roman" panose="02020603050405020304" pitchFamily="18" charset="0"/>
                          <a:cs typeface="Times New Roman" panose="02020603050405020304" pitchFamily="18" charset="0"/>
                        </a:rPr>
                        <a:t>Mohfw_india</a:t>
                      </a:r>
                      <a:r>
                        <a:rPr lang="en-IN" sz="1400" dirty="0">
                          <a:solidFill>
                            <a:schemeClr val="tx1"/>
                          </a:solidFill>
                          <a:effectLst/>
                          <a:latin typeface="Times New Roman" panose="02020603050405020304" pitchFamily="18" charset="0"/>
                          <a:cs typeface="Times New Roman" panose="02020603050405020304" pitchFamily="18" charset="0"/>
                        </a:rPr>
                        <a:t> @ICMRDELHI</a:t>
                      </a:r>
                    </a:p>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a:t>
                      </a:r>
                      <a:r>
                        <a:rPr lang="en-IN" sz="1400" dirty="0" err="1">
                          <a:solidFill>
                            <a:schemeClr val="tx1"/>
                          </a:solidFill>
                          <a:effectLst/>
                          <a:latin typeface="Times New Roman" panose="02020603050405020304" pitchFamily="18" charset="0"/>
                          <a:cs typeface="Times New Roman" panose="02020603050405020304" pitchFamily="18" charset="0"/>
                        </a:rPr>
                        <a:t>Officeof_mm</a:t>
                      </a:r>
                      <a:r>
                        <a:rPr lang="en-IN" sz="1400" dirty="0">
                          <a:solidFill>
                            <a:schemeClr val="tx1"/>
                          </a:solidFill>
                          <a:effectLst/>
                          <a:latin typeface="Times New Roman" panose="02020603050405020304" pitchFamily="18" charset="0"/>
                          <a:cs typeface="Times New Roman" panose="02020603050405020304" pitchFamily="18" charset="0"/>
                        </a:rPr>
                        <a:t> @</a:t>
                      </a:r>
                      <a:r>
                        <a:rPr lang="en-IN" sz="1400" dirty="0" err="1">
                          <a:solidFill>
                            <a:schemeClr val="tx1"/>
                          </a:solidFill>
                          <a:effectLst/>
                          <a:latin typeface="Times New Roman" panose="02020603050405020304" pitchFamily="18" charset="0"/>
                          <a:cs typeface="Times New Roman" panose="02020603050405020304" pitchFamily="18" charset="0"/>
                        </a:rPr>
                        <a:t>Mansukhmandviya</a:t>
                      </a:r>
                      <a:endParaRPr lang="en-IN" sz="1400" dirty="0">
                        <a:solidFill>
                          <a:schemeClr val="tx1"/>
                        </a:solidFill>
                        <a:effectLst/>
                        <a:latin typeface="Times New Roman" panose="02020603050405020304" pitchFamily="18" charset="0"/>
                        <a:cs typeface="Times New Roman" panose="02020603050405020304" pitchFamily="18" charset="0"/>
                      </a:endParaRPr>
                    </a:p>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@_</a:t>
                      </a:r>
                      <a:r>
                        <a:rPr lang="en-IN" sz="1400" dirty="0" err="1">
                          <a:solidFill>
                            <a:schemeClr val="tx1"/>
                          </a:solidFill>
                          <a:effectLst/>
                          <a:latin typeface="Times New Roman" panose="02020603050405020304" pitchFamily="18" charset="0"/>
                          <a:cs typeface="Times New Roman" panose="02020603050405020304" pitchFamily="18" charset="0"/>
                        </a:rPr>
                        <a:t>Digitalindia</a:t>
                      </a:r>
                      <a:r>
                        <a:rPr lang="en-IN" sz="1400" dirty="0">
                          <a:solidFill>
                            <a:schemeClr val="tx1"/>
                          </a:solidFill>
                          <a:effectLst/>
                          <a:latin typeface="Times New Roman" panose="02020603050405020304" pitchFamily="18" charset="0"/>
                          <a:cs typeface="Times New Roman" panose="02020603050405020304" pitchFamily="18" charset="0"/>
                        </a:rPr>
                        <a:t> @</a:t>
                      </a:r>
                      <a:r>
                        <a:rPr lang="en-IN" sz="1400" dirty="0" err="1">
                          <a:solidFill>
                            <a:schemeClr val="tx1"/>
                          </a:solidFill>
                          <a:effectLst/>
                          <a:latin typeface="Times New Roman" panose="02020603050405020304" pitchFamily="18" charset="0"/>
                          <a:cs typeface="Times New Roman" panose="02020603050405020304" pitchFamily="18" charset="0"/>
                        </a:rPr>
                        <a:t>Nhmbhadrak</a:t>
                      </a:r>
                      <a:endParaRPr lang="en-IN" sz="1400" dirty="0">
                        <a:solidFill>
                          <a:schemeClr val="tx1"/>
                        </a:solidFill>
                        <a:effectLst/>
                        <a:latin typeface="Times New Roman" panose="02020603050405020304" pitchFamily="18" charset="0"/>
                        <a:cs typeface="Times New Roman" panose="02020603050405020304" pitchFamily="18" charset="0"/>
                      </a:endParaRPr>
                    </a:p>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a:t>
                      </a:r>
                      <a:r>
                        <a:rPr lang="en-IN" sz="1400" dirty="0" err="1">
                          <a:solidFill>
                            <a:schemeClr val="tx1"/>
                          </a:solidFill>
                          <a:effectLst/>
                          <a:latin typeface="Times New Roman" panose="02020603050405020304" pitchFamily="18" charset="0"/>
                          <a:cs typeface="Times New Roman" panose="02020603050405020304" pitchFamily="18" charset="0"/>
                        </a:rPr>
                        <a:t>Goi_meity</a:t>
                      </a:r>
                      <a:r>
                        <a:rPr lang="en-IN" sz="1400" dirty="0">
                          <a:solidFill>
                            <a:schemeClr val="tx1"/>
                          </a:solidFill>
                          <a:effectLst/>
                          <a:latin typeface="Times New Roman" panose="02020603050405020304" pitchFamily="18" charset="0"/>
                          <a:cs typeface="Times New Roman" panose="02020603050405020304" pitchFamily="18" charset="0"/>
                        </a:rPr>
                        <a:t> @</a:t>
                      </a:r>
                      <a:r>
                        <a:rPr lang="en-IN" sz="1400" dirty="0" err="1">
                          <a:solidFill>
                            <a:schemeClr val="tx1"/>
                          </a:solidFill>
                          <a:effectLst/>
                          <a:latin typeface="Times New Roman" panose="02020603050405020304" pitchFamily="18" charset="0"/>
                          <a:cs typeface="Times New Roman" panose="02020603050405020304" pitchFamily="18" charset="0"/>
                        </a:rPr>
                        <a:t>Pib_india</a:t>
                      </a:r>
                      <a:endParaRPr lang="en-IN" sz="1400" dirty="0">
                        <a:solidFill>
                          <a:schemeClr val="tx1"/>
                        </a:solidFill>
                        <a:effectLst/>
                        <a:latin typeface="Times New Roman" panose="02020603050405020304" pitchFamily="18" charset="0"/>
                        <a:cs typeface="Times New Roman" panose="02020603050405020304" pitchFamily="18" charset="0"/>
                      </a:endParaRPr>
                    </a:p>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a:t>
                      </a:r>
                      <a:r>
                        <a:rPr lang="en-IN" sz="1400" dirty="0" err="1">
                          <a:solidFill>
                            <a:schemeClr val="tx1"/>
                          </a:solidFill>
                          <a:effectLst/>
                          <a:latin typeface="Times New Roman" panose="02020603050405020304" pitchFamily="18" charset="0"/>
                          <a:cs typeface="Times New Roman" panose="02020603050405020304" pitchFamily="18" charset="0"/>
                        </a:rPr>
                        <a:t>Unicefindian@mib_india</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9614" marR="29614" marT="29614" marB="29614"/>
                </a:tc>
                <a:extLst>
                  <a:ext uri="{0D108BD9-81ED-4DB2-BD59-A6C34878D82A}">
                    <a16:rowId xmlns:a16="http://schemas.microsoft.com/office/drawing/2014/main" val="63724933"/>
                  </a:ext>
                </a:extLst>
              </a:tr>
              <a:tr h="967770">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News Channels</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9614" marR="29614" marT="29614" marB="29614"/>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a:t>
                      </a:r>
                      <a:r>
                        <a:rPr lang="en-IN" sz="1400" dirty="0" err="1">
                          <a:solidFill>
                            <a:schemeClr val="tx1"/>
                          </a:solidFill>
                          <a:effectLst/>
                          <a:latin typeface="Times New Roman" panose="02020603050405020304" pitchFamily="18" charset="0"/>
                          <a:cs typeface="Times New Roman" panose="02020603050405020304" pitchFamily="18" charset="0"/>
                        </a:rPr>
                        <a:t>Ddnewsliven</a:t>
                      </a:r>
                      <a:r>
                        <a:rPr lang="en-IN" sz="1400" dirty="0">
                          <a:solidFill>
                            <a:schemeClr val="tx1"/>
                          </a:solidFill>
                          <a:effectLst/>
                          <a:latin typeface="Times New Roman" panose="02020603050405020304" pitchFamily="18" charset="0"/>
                          <a:cs typeface="Times New Roman" panose="02020603050405020304" pitchFamily="18" charset="0"/>
                        </a:rPr>
                        <a:t> @ANI @</a:t>
                      </a:r>
                      <a:r>
                        <a:rPr lang="en-IN" sz="1400" dirty="0" err="1">
                          <a:solidFill>
                            <a:schemeClr val="tx1"/>
                          </a:solidFill>
                          <a:effectLst/>
                          <a:latin typeface="Times New Roman" panose="02020603050405020304" pitchFamily="18" charset="0"/>
                          <a:cs typeface="Times New Roman" panose="02020603050405020304" pitchFamily="18" charset="0"/>
                        </a:rPr>
                        <a:t>Pti_news</a:t>
                      </a:r>
                      <a:endParaRPr lang="en-IN" sz="1400" dirty="0">
                        <a:solidFill>
                          <a:schemeClr val="tx1"/>
                        </a:solidFill>
                        <a:effectLst/>
                        <a:latin typeface="Times New Roman" panose="02020603050405020304" pitchFamily="18" charset="0"/>
                        <a:cs typeface="Times New Roman" panose="02020603050405020304" pitchFamily="18" charset="0"/>
                      </a:endParaRPr>
                    </a:p>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a:t>
                      </a:r>
                      <a:r>
                        <a:rPr lang="en-IN" sz="1400" dirty="0" err="1">
                          <a:solidFill>
                            <a:schemeClr val="tx1"/>
                          </a:solidFill>
                          <a:effectLst/>
                          <a:latin typeface="Times New Roman" panose="02020603050405020304" pitchFamily="18" charset="0"/>
                          <a:cs typeface="Times New Roman" panose="02020603050405020304" pitchFamily="18" charset="0"/>
                        </a:rPr>
                        <a:t>Pbns_india</a:t>
                      </a:r>
                      <a:r>
                        <a:rPr lang="en-IN" sz="1400" dirty="0">
                          <a:solidFill>
                            <a:schemeClr val="tx1"/>
                          </a:solidFill>
                          <a:effectLst/>
                          <a:latin typeface="Times New Roman" panose="02020603050405020304" pitchFamily="18" charset="0"/>
                          <a:cs typeface="Times New Roman" panose="02020603050405020304" pitchFamily="18" charset="0"/>
                        </a:rPr>
                        <a:t> @</a:t>
                      </a:r>
                      <a:r>
                        <a:rPr lang="en-IN" sz="1400" dirty="0" err="1">
                          <a:solidFill>
                            <a:schemeClr val="tx1"/>
                          </a:solidFill>
                          <a:effectLst/>
                          <a:latin typeface="Times New Roman" panose="02020603050405020304" pitchFamily="18" charset="0"/>
                          <a:cs typeface="Times New Roman" panose="02020603050405020304" pitchFamily="18" charset="0"/>
                        </a:rPr>
                        <a:t>Pbns_hindi</a:t>
                      </a:r>
                      <a:endParaRPr lang="en-IN" sz="1400" dirty="0">
                        <a:solidFill>
                          <a:schemeClr val="tx1"/>
                        </a:solidFill>
                        <a:effectLst/>
                        <a:latin typeface="Times New Roman" panose="02020603050405020304" pitchFamily="18" charset="0"/>
                        <a:cs typeface="Times New Roman" panose="02020603050405020304" pitchFamily="18" charset="0"/>
                      </a:endParaRPr>
                    </a:p>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a:t>
                      </a:r>
                      <a:r>
                        <a:rPr lang="en-IN" sz="1400" dirty="0" err="1">
                          <a:solidFill>
                            <a:schemeClr val="tx1"/>
                          </a:solidFill>
                          <a:effectLst/>
                          <a:latin typeface="Times New Roman" panose="02020603050405020304" pitchFamily="18" charset="0"/>
                          <a:cs typeface="Times New Roman" panose="02020603050405020304" pitchFamily="18" charset="0"/>
                        </a:rPr>
                        <a:t>Pbsc_beijing</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9614" marR="29614" marT="29614" marB="29614"/>
                </a:tc>
                <a:extLst>
                  <a:ext uri="{0D108BD9-81ED-4DB2-BD59-A6C34878D82A}">
                    <a16:rowId xmlns:a16="http://schemas.microsoft.com/office/drawing/2014/main" val="1169123547"/>
                  </a:ext>
                </a:extLst>
              </a:tr>
              <a:tr h="1461356">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Frequently Used Hashtags</a:t>
                      </a:r>
                    </a:p>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 </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9614" marR="29614" marT="29614" marB="29614"/>
                </a:tc>
                <a:tc>
                  <a:txBody>
                    <a:bodyPr/>
                    <a:lstStyle/>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a:t>
                      </a:r>
                      <a:r>
                        <a:rPr lang="en-IN" sz="1400" dirty="0" err="1">
                          <a:solidFill>
                            <a:schemeClr val="tx1"/>
                          </a:solidFill>
                          <a:effectLst/>
                          <a:latin typeface="Times New Roman" panose="02020603050405020304" pitchFamily="18" charset="0"/>
                          <a:cs typeface="Times New Roman" panose="02020603050405020304" pitchFamily="18" charset="0"/>
                        </a:rPr>
                        <a:t>Azadikaamritkaal</a:t>
                      </a:r>
                      <a:r>
                        <a:rPr lang="en-IN" sz="1400" dirty="0">
                          <a:solidFill>
                            <a:schemeClr val="tx1"/>
                          </a:solidFill>
                          <a:effectLst/>
                          <a:latin typeface="Times New Roman" panose="02020603050405020304" pitchFamily="18" charset="0"/>
                          <a:cs typeface="Times New Roman" panose="02020603050405020304" pitchFamily="18" charset="0"/>
                        </a:rPr>
                        <a:t> #Covid19vaccination </a:t>
                      </a:r>
                    </a:p>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#2yearsofvaccinedrive</a:t>
                      </a:r>
                    </a:p>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a:t>
                      </a:r>
                      <a:r>
                        <a:rPr lang="en-IN" sz="1400" dirty="0" err="1">
                          <a:solidFill>
                            <a:schemeClr val="tx1"/>
                          </a:solidFill>
                          <a:effectLst/>
                          <a:latin typeface="Times New Roman" panose="02020603050405020304" pitchFamily="18" charset="0"/>
                          <a:cs typeface="Times New Roman" panose="02020603050405020304" pitchFamily="18" charset="0"/>
                        </a:rPr>
                        <a:t>Covidisnotover</a:t>
                      </a:r>
                      <a:r>
                        <a:rPr lang="en-IN" sz="1400" dirty="0">
                          <a:solidFill>
                            <a:schemeClr val="tx1"/>
                          </a:solidFill>
                          <a:effectLst/>
                          <a:latin typeface="Times New Roman" panose="02020603050405020304" pitchFamily="18" charset="0"/>
                          <a:cs typeface="Times New Roman" panose="02020603050405020304" pitchFamily="18" charset="0"/>
                        </a:rPr>
                        <a:t> #</a:t>
                      </a:r>
                      <a:r>
                        <a:rPr lang="en-IN" sz="1400" dirty="0" err="1">
                          <a:solidFill>
                            <a:schemeClr val="tx1"/>
                          </a:solidFill>
                          <a:effectLst/>
                          <a:latin typeface="Times New Roman" panose="02020603050405020304" pitchFamily="18" charset="0"/>
                          <a:cs typeface="Times New Roman" panose="02020603050405020304" pitchFamily="18" charset="0"/>
                        </a:rPr>
                        <a:t>Amritmahotsav</a:t>
                      </a:r>
                      <a:endParaRPr lang="en-IN" sz="1400" dirty="0">
                        <a:solidFill>
                          <a:schemeClr val="tx1"/>
                        </a:solidFill>
                        <a:effectLst/>
                        <a:latin typeface="Times New Roman" panose="02020603050405020304" pitchFamily="18" charset="0"/>
                        <a:cs typeface="Times New Roman" panose="02020603050405020304" pitchFamily="18" charset="0"/>
                      </a:endParaRPr>
                    </a:p>
                    <a:p>
                      <a:pPr algn="just">
                        <a:lnSpc>
                          <a:spcPct val="150000"/>
                        </a:lnSpc>
                      </a:pPr>
                      <a:r>
                        <a:rPr lang="en-IN" sz="1400" dirty="0">
                          <a:solidFill>
                            <a:schemeClr val="tx1"/>
                          </a:solidFill>
                          <a:effectLst/>
                          <a:latin typeface="Times New Roman" panose="02020603050405020304" pitchFamily="18" charset="0"/>
                          <a:cs typeface="Times New Roman" panose="02020603050405020304" pitchFamily="18" charset="0"/>
                        </a:rPr>
                        <a:t>#</a:t>
                      </a:r>
                      <a:r>
                        <a:rPr lang="en-IN" sz="1400" dirty="0" err="1">
                          <a:solidFill>
                            <a:schemeClr val="tx1"/>
                          </a:solidFill>
                          <a:effectLst/>
                          <a:latin typeface="Times New Roman" panose="02020603050405020304" pitchFamily="18" charset="0"/>
                          <a:cs typeface="Times New Roman" panose="02020603050405020304" pitchFamily="18" charset="0"/>
                        </a:rPr>
                        <a:t>Breakingnews</a:t>
                      </a:r>
                      <a:r>
                        <a:rPr lang="en-IN" sz="1400" dirty="0">
                          <a:solidFill>
                            <a:schemeClr val="tx1"/>
                          </a:solidFill>
                          <a:effectLst/>
                          <a:latin typeface="Times New Roman" panose="02020603050405020304" pitchFamily="18" charset="0"/>
                          <a:cs typeface="Times New Roman" panose="02020603050405020304" pitchFamily="18" charset="0"/>
                        </a:rPr>
                        <a:t> </a:t>
                      </a:r>
                      <a:r>
                        <a:rPr lang="en-IN" sz="1400" u="none" strike="noStrike" dirty="0">
                          <a:solidFill>
                            <a:schemeClr val="tx1"/>
                          </a:solidFill>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a:t>
                      </a:r>
                      <a:r>
                        <a:rPr lang="en-IN" sz="1400" u="none" strike="noStrike" dirty="0" err="1">
                          <a:solidFill>
                            <a:schemeClr val="tx1"/>
                          </a:solidFill>
                          <a:effectLst/>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Digitalindia</a:t>
                      </a:r>
                      <a:endParaRPr lang="en-IN" sz="1400" dirty="0">
                        <a:solidFill>
                          <a:schemeClr val="tx1"/>
                        </a:solidFill>
                        <a:effectLst/>
                        <a:latin typeface="Times New Roman" panose="02020603050405020304" pitchFamily="18" charset="0"/>
                        <a:ea typeface="Arial" panose="020B0604020202020204" pitchFamily="34" charset="0"/>
                        <a:cs typeface="Times New Roman" panose="02020603050405020304" pitchFamily="18" charset="0"/>
                      </a:endParaRPr>
                    </a:p>
                  </a:txBody>
                  <a:tcPr marL="29614" marR="29614" marT="29614" marB="29614"/>
                </a:tc>
                <a:extLst>
                  <a:ext uri="{0D108BD9-81ED-4DB2-BD59-A6C34878D82A}">
                    <a16:rowId xmlns:a16="http://schemas.microsoft.com/office/drawing/2014/main" val="3254246458"/>
                  </a:ext>
                </a:extLst>
              </a:tr>
            </a:tbl>
          </a:graphicData>
        </a:graphic>
      </p:graphicFrame>
      <p:graphicFrame>
        <p:nvGraphicFramePr>
          <p:cNvPr id="5" name="Table 4">
            <a:extLst>
              <a:ext uri="{FF2B5EF4-FFF2-40B4-BE49-F238E27FC236}">
                <a16:creationId xmlns:a16="http://schemas.microsoft.com/office/drawing/2014/main" id="{8238FDD2-D0CE-FBBD-8EC1-38D1C8BB5BE0}"/>
              </a:ext>
            </a:extLst>
          </p:cNvPr>
          <p:cNvGraphicFramePr>
            <a:graphicFrameLocks noGrp="1"/>
          </p:cNvGraphicFramePr>
          <p:nvPr>
            <p:extLst>
              <p:ext uri="{D42A27DB-BD31-4B8C-83A1-F6EECF244321}">
                <p14:modId xmlns:p14="http://schemas.microsoft.com/office/powerpoint/2010/main" val="100725475"/>
              </p:ext>
            </p:extLst>
          </p:nvPr>
        </p:nvGraphicFramePr>
        <p:xfrm>
          <a:off x="6526306" y="905522"/>
          <a:ext cx="5494059" cy="5419441"/>
        </p:xfrm>
        <a:graphic>
          <a:graphicData uri="http://schemas.openxmlformats.org/drawingml/2006/table">
            <a:tbl>
              <a:tblPr>
                <a:tableStyleId>{073A0DAA-6AF3-43AB-8588-CEC1D06C72B9}</a:tableStyleId>
              </a:tblPr>
              <a:tblGrid>
                <a:gridCol w="2156055">
                  <a:extLst>
                    <a:ext uri="{9D8B030D-6E8A-4147-A177-3AD203B41FA5}">
                      <a16:colId xmlns:a16="http://schemas.microsoft.com/office/drawing/2014/main" val="3068033051"/>
                    </a:ext>
                  </a:extLst>
                </a:gridCol>
                <a:gridCol w="3338004">
                  <a:extLst>
                    <a:ext uri="{9D8B030D-6E8A-4147-A177-3AD203B41FA5}">
                      <a16:colId xmlns:a16="http://schemas.microsoft.com/office/drawing/2014/main" val="2628984017"/>
                    </a:ext>
                  </a:extLst>
                </a:gridCol>
              </a:tblGrid>
              <a:tr h="239233">
                <a:tc>
                  <a:txBody>
                    <a:bodyPr/>
                    <a:lstStyle/>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Duration</a:t>
                      </a:r>
                    </a:p>
                  </a:txBody>
                  <a:tcPr marL="29614" marR="29614" marT="29614" marB="29614"/>
                </a:tc>
                <a:tc>
                  <a:txBody>
                    <a:bodyPr/>
                    <a:lstStyle/>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July And November 2022</a:t>
                      </a:r>
                    </a:p>
                  </a:txBody>
                  <a:tcPr marL="29614" marR="29614" marT="29614" marB="29614"/>
                </a:tc>
                <a:extLst>
                  <a:ext uri="{0D108BD9-81ED-4DB2-BD59-A6C34878D82A}">
                    <a16:rowId xmlns:a16="http://schemas.microsoft.com/office/drawing/2014/main" val="967907753"/>
                  </a:ext>
                </a:extLst>
              </a:tr>
              <a:tr h="239233">
                <a:tc>
                  <a:txBody>
                    <a:bodyPr/>
                    <a:lstStyle/>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Location</a:t>
                      </a:r>
                    </a:p>
                  </a:txBody>
                  <a:tcPr marL="29614" marR="29614" marT="29614" marB="29614"/>
                </a:tc>
                <a:tc>
                  <a:txBody>
                    <a:bodyPr/>
                    <a:lstStyle/>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India </a:t>
                      </a:r>
                    </a:p>
                  </a:txBody>
                  <a:tcPr marL="29614" marR="29614" marT="29614" marB="29614"/>
                </a:tc>
                <a:extLst>
                  <a:ext uri="{0D108BD9-81ED-4DB2-BD59-A6C34878D82A}">
                    <a16:rowId xmlns:a16="http://schemas.microsoft.com/office/drawing/2014/main" val="3253506456"/>
                  </a:ext>
                </a:extLst>
              </a:tr>
              <a:tr h="239233">
                <a:tc>
                  <a:txBody>
                    <a:bodyPr/>
                    <a:lstStyle/>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Search Terms</a:t>
                      </a:r>
                    </a:p>
                  </a:txBody>
                  <a:tcPr marL="29614" marR="29614" marT="29614" marB="29614"/>
                </a:tc>
                <a:tc>
                  <a:txBody>
                    <a:bodyPr/>
                    <a:lstStyle/>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Precaution AND Booster Dose</a:t>
                      </a:r>
                    </a:p>
                  </a:txBody>
                  <a:tcPr marL="29614" marR="29614" marT="29614" marB="29614"/>
                </a:tc>
                <a:extLst>
                  <a:ext uri="{0D108BD9-81ED-4DB2-BD59-A6C34878D82A}">
                    <a16:rowId xmlns:a16="http://schemas.microsoft.com/office/drawing/2014/main" val="127211627"/>
                  </a:ext>
                </a:extLst>
              </a:tr>
              <a:tr h="239233">
                <a:tc>
                  <a:txBody>
                    <a:bodyPr/>
                    <a:lstStyle/>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Language </a:t>
                      </a:r>
                    </a:p>
                  </a:txBody>
                  <a:tcPr marL="29614" marR="29614" marT="29614" marB="29614"/>
                </a:tc>
                <a:tc>
                  <a:txBody>
                    <a:bodyPr/>
                    <a:lstStyle/>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English </a:t>
                      </a:r>
                    </a:p>
                  </a:txBody>
                  <a:tcPr marL="29614" marR="29614" marT="29614" marB="29614"/>
                </a:tc>
                <a:extLst>
                  <a:ext uri="{0D108BD9-81ED-4DB2-BD59-A6C34878D82A}">
                    <a16:rowId xmlns:a16="http://schemas.microsoft.com/office/drawing/2014/main" val="3311691475"/>
                  </a:ext>
                </a:extLst>
              </a:tr>
              <a:tr h="1681129">
                <a:tc>
                  <a:txBody>
                    <a:bodyPr/>
                    <a:lstStyle/>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Govt &amp; Govt Collaborators</a:t>
                      </a:r>
                    </a:p>
                  </a:txBody>
                  <a:tcPr marL="29614" marR="29614" marT="29614" marB="29614"/>
                </a:tc>
                <a:tc>
                  <a:txBody>
                    <a:bodyPr/>
                    <a:lstStyle/>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a:t>
                      </a:r>
                      <a:r>
                        <a:rPr lang="en-IN" sz="1400" kern="1200" dirty="0" err="1">
                          <a:solidFill>
                            <a:schemeClr val="tx1"/>
                          </a:solidFill>
                          <a:effectLst/>
                          <a:latin typeface="Times New Roman" panose="02020603050405020304" pitchFamily="18" charset="0"/>
                          <a:ea typeface="+mn-ea"/>
                          <a:cs typeface="Times New Roman" panose="02020603050405020304" pitchFamily="18" charset="0"/>
                        </a:rPr>
                        <a:t>Mohfw_india</a:t>
                      </a:r>
                      <a:r>
                        <a:rPr lang="en-IN" sz="1400" kern="1200" dirty="0">
                          <a:solidFill>
                            <a:schemeClr val="tx1"/>
                          </a:solidFill>
                          <a:effectLst/>
                          <a:latin typeface="Times New Roman" panose="02020603050405020304" pitchFamily="18" charset="0"/>
                          <a:ea typeface="+mn-ea"/>
                          <a:cs typeface="Times New Roman" panose="02020603050405020304" pitchFamily="18" charset="0"/>
                        </a:rPr>
                        <a:t> @ICMRDELHI</a:t>
                      </a:r>
                    </a:p>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a:t>
                      </a:r>
                      <a:r>
                        <a:rPr lang="en-IN" sz="1400" kern="1200" dirty="0" err="1">
                          <a:solidFill>
                            <a:schemeClr val="tx1"/>
                          </a:solidFill>
                          <a:effectLst/>
                          <a:latin typeface="Times New Roman" panose="02020603050405020304" pitchFamily="18" charset="0"/>
                          <a:ea typeface="+mn-ea"/>
                          <a:cs typeface="Times New Roman" panose="02020603050405020304" pitchFamily="18" charset="0"/>
                        </a:rPr>
                        <a:t>Officeof_mm</a:t>
                      </a:r>
                      <a:r>
                        <a:rPr lang="en-IN" sz="1400" kern="1200" dirty="0">
                          <a:solidFill>
                            <a:schemeClr val="tx1"/>
                          </a:solidFill>
                          <a:effectLst/>
                          <a:latin typeface="Times New Roman" panose="02020603050405020304" pitchFamily="18" charset="0"/>
                          <a:ea typeface="+mn-ea"/>
                          <a:cs typeface="Times New Roman" panose="02020603050405020304" pitchFamily="18" charset="0"/>
                        </a:rPr>
                        <a:t> @</a:t>
                      </a:r>
                      <a:r>
                        <a:rPr lang="en-IN" sz="1400" kern="1200" dirty="0" err="1">
                          <a:solidFill>
                            <a:schemeClr val="tx1"/>
                          </a:solidFill>
                          <a:effectLst/>
                          <a:latin typeface="Times New Roman" panose="02020603050405020304" pitchFamily="18" charset="0"/>
                          <a:ea typeface="+mn-ea"/>
                          <a:cs typeface="Times New Roman" panose="02020603050405020304" pitchFamily="18" charset="0"/>
                        </a:rPr>
                        <a:t>Mansukhmandviya</a:t>
                      </a:r>
                      <a:endParaRPr lang="en-IN" sz="1400" kern="1200" dirty="0">
                        <a:solidFill>
                          <a:schemeClr val="tx1"/>
                        </a:solidFill>
                        <a:effectLst/>
                        <a:latin typeface="Times New Roman" panose="02020603050405020304" pitchFamily="18" charset="0"/>
                        <a:ea typeface="+mn-ea"/>
                        <a:cs typeface="Times New Roman" panose="02020603050405020304" pitchFamily="18" charset="0"/>
                      </a:endParaRPr>
                    </a:p>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@_</a:t>
                      </a:r>
                      <a:r>
                        <a:rPr lang="en-IN" sz="1400" kern="1200" dirty="0" err="1">
                          <a:solidFill>
                            <a:schemeClr val="tx1"/>
                          </a:solidFill>
                          <a:effectLst/>
                          <a:latin typeface="Times New Roman" panose="02020603050405020304" pitchFamily="18" charset="0"/>
                          <a:ea typeface="+mn-ea"/>
                          <a:cs typeface="Times New Roman" panose="02020603050405020304" pitchFamily="18" charset="0"/>
                        </a:rPr>
                        <a:t>Digitalindia</a:t>
                      </a:r>
                      <a:r>
                        <a:rPr lang="en-IN" sz="1400" kern="1200" dirty="0">
                          <a:solidFill>
                            <a:schemeClr val="tx1"/>
                          </a:solidFill>
                          <a:effectLst/>
                          <a:latin typeface="Times New Roman" panose="02020603050405020304" pitchFamily="18" charset="0"/>
                          <a:ea typeface="+mn-ea"/>
                          <a:cs typeface="Times New Roman" panose="02020603050405020304" pitchFamily="18" charset="0"/>
                        </a:rPr>
                        <a:t> @</a:t>
                      </a:r>
                      <a:r>
                        <a:rPr lang="en-IN" sz="1400" kern="1200" dirty="0" err="1">
                          <a:solidFill>
                            <a:schemeClr val="tx1"/>
                          </a:solidFill>
                          <a:effectLst/>
                          <a:latin typeface="Times New Roman" panose="02020603050405020304" pitchFamily="18" charset="0"/>
                          <a:ea typeface="+mn-ea"/>
                          <a:cs typeface="Times New Roman" panose="02020603050405020304" pitchFamily="18" charset="0"/>
                        </a:rPr>
                        <a:t>Nhmbhadrak</a:t>
                      </a:r>
                      <a:endParaRPr lang="en-IN" sz="1400" kern="1200" dirty="0">
                        <a:solidFill>
                          <a:schemeClr val="tx1"/>
                        </a:solidFill>
                        <a:effectLst/>
                        <a:latin typeface="Times New Roman" panose="02020603050405020304" pitchFamily="18" charset="0"/>
                        <a:ea typeface="+mn-ea"/>
                        <a:cs typeface="Times New Roman" panose="02020603050405020304" pitchFamily="18" charset="0"/>
                      </a:endParaRPr>
                    </a:p>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a:t>
                      </a:r>
                      <a:r>
                        <a:rPr lang="en-IN" sz="1400" kern="1200" dirty="0" err="1">
                          <a:solidFill>
                            <a:schemeClr val="tx1"/>
                          </a:solidFill>
                          <a:effectLst/>
                          <a:latin typeface="Times New Roman" panose="02020603050405020304" pitchFamily="18" charset="0"/>
                          <a:ea typeface="+mn-ea"/>
                          <a:cs typeface="Times New Roman" panose="02020603050405020304" pitchFamily="18" charset="0"/>
                        </a:rPr>
                        <a:t>Goi_meity</a:t>
                      </a:r>
                      <a:r>
                        <a:rPr lang="en-IN" sz="1400" kern="1200" dirty="0">
                          <a:solidFill>
                            <a:schemeClr val="tx1"/>
                          </a:solidFill>
                          <a:effectLst/>
                          <a:latin typeface="Times New Roman" panose="02020603050405020304" pitchFamily="18" charset="0"/>
                          <a:ea typeface="+mn-ea"/>
                          <a:cs typeface="Times New Roman" panose="02020603050405020304" pitchFamily="18" charset="0"/>
                        </a:rPr>
                        <a:t> @</a:t>
                      </a:r>
                      <a:r>
                        <a:rPr lang="en-IN" sz="1400" kern="1200" dirty="0" err="1">
                          <a:solidFill>
                            <a:schemeClr val="tx1"/>
                          </a:solidFill>
                          <a:effectLst/>
                          <a:latin typeface="Times New Roman" panose="02020603050405020304" pitchFamily="18" charset="0"/>
                          <a:ea typeface="+mn-ea"/>
                          <a:cs typeface="Times New Roman" panose="02020603050405020304" pitchFamily="18" charset="0"/>
                        </a:rPr>
                        <a:t>Pib_india</a:t>
                      </a:r>
                      <a:endParaRPr lang="en-IN" sz="1400" kern="1200" dirty="0">
                        <a:solidFill>
                          <a:schemeClr val="tx1"/>
                        </a:solidFill>
                        <a:effectLst/>
                        <a:latin typeface="Times New Roman" panose="02020603050405020304" pitchFamily="18" charset="0"/>
                        <a:ea typeface="+mn-ea"/>
                        <a:cs typeface="Times New Roman" panose="02020603050405020304" pitchFamily="18" charset="0"/>
                      </a:endParaRPr>
                    </a:p>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a:t>
                      </a:r>
                      <a:r>
                        <a:rPr lang="en-IN" sz="1400" kern="1200" dirty="0" err="1">
                          <a:solidFill>
                            <a:schemeClr val="tx1"/>
                          </a:solidFill>
                          <a:effectLst/>
                          <a:latin typeface="Times New Roman" panose="02020603050405020304" pitchFamily="18" charset="0"/>
                          <a:ea typeface="+mn-ea"/>
                          <a:cs typeface="Times New Roman" panose="02020603050405020304" pitchFamily="18" charset="0"/>
                        </a:rPr>
                        <a:t>Unicefindia</a:t>
                      </a:r>
                      <a:r>
                        <a:rPr lang="en-IN" sz="1400" kern="1200" dirty="0">
                          <a:solidFill>
                            <a:schemeClr val="tx1"/>
                          </a:solidFill>
                          <a:effectLst/>
                          <a:latin typeface="Times New Roman" panose="02020603050405020304" pitchFamily="18" charset="0"/>
                          <a:ea typeface="+mn-ea"/>
                          <a:cs typeface="Times New Roman" panose="02020603050405020304" pitchFamily="18" charset="0"/>
                        </a:rPr>
                        <a:t> @</a:t>
                      </a:r>
                      <a:r>
                        <a:rPr lang="en-IN" sz="1400" kern="1200" dirty="0" err="1">
                          <a:solidFill>
                            <a:schemeClr val="tx1"/>
                          </a:solidFill>
                          <a:effectLst/>
                          <a:latin typeface="Times New Roman" panose="02020603050405020304" pitchFamily="18" charset="0"/>
                          <a:ea typeface="+mn-ea"/>
                          <a:cs typeface="Times New Roman" panose="02020603050405020304" pitchFamily="18" charset="0"/>
                        </a:rPr>
                        <a:t>Mib_india</a:t>
                      </a:r>
                      <a:endParaRPr lang="en-IN" sz="1400" kern="1200" dirty="0">
                        <a:solidFill>
                          <a:schemeClr val="tx1"/>
                        </a:solidFill>
                        <a:effectLst/>
                        <a:latin typeface="Times New Roman" panose="02020603050405020304" pitchFamily="18" charset="0"/>
                        <a:ea typeface="+mn-ea"/>
                        <a:cs typeface="Times New Roman" panose="02020603050405020304" pitchFamily="18" charset="0"/>
                      </a:endParaRPr>
                    </a:p>
                  </a:txBody>
                  <a:tcPr marL="29614" marR="29614" marT="29614" marB="29614"/>
                </a:tc>
                <a:extLst>
                  <a:ext uri="{0D108BD9-81ED-4DB2-BD59-A6C34878D82A}">
                    <a16:rowId xmlns:a16="http://schemas.microsoft.com/office/drawing/2014/main" val="65029767"/>
                  </a:ext>
                </a:extLst>
              </a:tr>
              <a:tr h="1047565">
                <a:tc>
                  <a:txBody>
                    <a:bodyPr/>
                    <a:lstStyle/>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News Channels</a:t>
                      </a:r>
                    </a:p>
                  </a:txBody>
                  <a:tcPr marL="29614" marR="29614" marT="29614" marB="29614"/>
                </a:tc>
                <a:tc>
                  <a:txBody>
                    <a:bodyPr/>
                    <a:lstStyle/>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a:t>
                      </a:r>
                      <a:r>
                        <a:rPr lang="en-IN" sz="1400" kern="1200" dirty="0" err="1">
                          <a:solidFill>
                            <a:schemeClr val="tx1"/>
                          </a:solidFill>
                          <a:effectLst/>
                          <a:latin typeface="Times New Roman" panose="02020603050405020304" pitchFamily="18" charset="0"/>
                          <a:ea typeface="+mn-ea"/>
                          <a:cs typeface="Times New Roman" panose="02020603050405020304" pitchFamily="18" charset="0"/>
                        </a:rPr>
                        <a:t>Ddnewslive</a:t>
                      </a:r>
                      <a:r>
                        <a:rPr lang="en-IN" sz="1400" kern="1200" dirty="0">
                          <a:solidFill>
                            <a:schemeClr val="tx1"/>
                          </a:solidFill>
                          <a:effectLst/>
                          <a:latin typeface="Times New Roman" panose="02020603050405020304" pitchFamily="18" charset="0"/>
                          <a:ea typeface="+mn-ea"/>
                          <a:cs typeface="Times New Roman" panose="02020603050405020304" pitchFamily="18" charset="0"/>
                        </a:rPr>
                        <a:t> @ANI @</a:t>
                      </a:r>
                      <a:r>
                        <a:rPr lang="en-IN" sz="1400" kern="1200" dirty="0" err="1">
                          <a:solidFill>
                            <a:schemeClr val="tx1"/>
                          </a:solidFill>
                          <a:effectLst/>
                          <a:latin typeface="Times New Roman" panose="02020603050405020304" pitchFamily="18" charset="0"/>
                          <a:ea typeface="+mn-ea"/>
                          <a:cs typeface="Times New Roman" panose="02020603050405020304" pitchFamily="18" charset="0"/>
                        </a:rPr>
                        <a:t>Pti_news</a:t>
                      </a:r>
                      <a:endParaRPr lang="en-IN" sz="1400" kern="1200" dirty="0">
                        <a:solidFill>
                          <a:schemeClr val="tx1"/>
                        </a:solidFill>
                        <a:effectLst/>
                        <a:latin typeface="Times New Roman" panose="02020603050405020304" pitchFamily="18" charset="0"/>
                        <a:ea typeface="+mn-ea"/>
                        <a:cs typeface="Times New Roman" panose="02020603050405020304" pitchFamily="18" charset="0"/>
                      </a:endParaRPr>
                    </a:p>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a:t>
                      </a:r>
                      <a:r>
                        <a:rPr lang="en-IN" sz="1400" kern="1200" dirty="0" err="1">
                          <a:solidFill>
                            <a:schemeClr val="tx1"/>
                          </a:solidFill>
                          <a:effectLst/>
                          <a:latin typeface="Times New Roman" panose="02020603050405020304" pitchFamily="18" charset="0"/>
                          <a:ea typeface="+mn-ea"/>
                          <a:cs typeface="Times New Roman" panose="02020603050405020304" pitchFamily="18" charset="0"/>
                        </a:rPr>
                        <a:t>Pbns_india</a:t>
                      </a:r>
                      <a:r>
                        <a:rPr lang="en-IN" sz="1400" kern="1200" dirty="0">
                          <a:solidFill>
                            <a:schemeClr val="tx1"/>
                          </a:solidFill>
                          <a:effectLst/>
                          <a:latin typeface="Times New Roman" panose="02020603050405020304" pitchFamily="18" charset="0"/>
                          <a:ea typeface="+mn-ea"/>
                          <a:cs typeface="Times New Roman" panose="02020603050405020304" pitchFamily="18" charset="0"/>
                        </a:rPr>
                        <a:t> @</a:t>
                      </a:r>
                      <a:r>
                        <a:rPr lang="en-IN" sz="1400" kern="1200" dirty="0" err="1">
                          <a:solidFill>
                            <a:schemeClr val="tx1"/>
                          </a:solidFill>
                          <a:effectLst/>
                          <a:latin typeface="Times New Roman" panose="02020603050405020304" pitchFamily="18" charset="0"/>
                          <a:ea typeface="+mn-ea"/>
                          <a:cs typeface="Times New Roman" panose="02020603050405020304" pitchFamily="18" charset="0"/>
                        </a:rPr>
                        <a:t>Pbns_hindi</a:t>
                      </a:r>
                      <a:r>
                        <a:rPr lang="en-IN" sz="1400" kern="1200" dirty="0">
                          <a:solidFill>
                            <a:schemeClr val="tx1"/>
                          </a:solidFill>
                          <a:effectLst/>
                          <a:latin typeface="Times New Roman" panose="02020603050405020304" pitchFamily="18" charset="0"/>
                          <a:ea typeface="+mn-ea"/>
                          <a:cs typeface="Times New Roman" panose="02020603050405020304" pitchFamily="18" charset="0"/>
                        </a:rPr>
                        <a:t> @</a:t>
                      </a:r>
                      <a:r>
                        <a:rPr lang="en-IN" sz="1400" kern="1200" dirty="0" err="1">
                          <a:solidFill>
                            <a:schemeClr val="tx1"/>
                          </a:solidFill>
                          <a:effectLst/>
                          <a:latin typeface="Times New Roman" panose="02020603050405020304" pitchFamily="18" charset="0"/>
                          <a:ea typeface="+mn-ea"/>
                          <a:cs typeface="Times New Roman" panose="02020603050405020304" pitchFamily="18" charset="0"/>
                        </a:rPr>
                        <a:t>Pbsc_beijing</a:t>
                      </a:r>
                      <a:endParaRPr lang="en-IN" sz="1400" kern="1200" dirty="0">
                        <a:solidFill>
                          <a:schemeClr val="tx1"/>
                        </a:solidFill>
                        <a:effectLst/>
                        <a:latin typeface="Times New Roman" panose="02020603050405020304" pitchFamily="18" charset="0"/>
                        <a:ea typeface="+mn-ea"/>
                        <a:cs typeface="Times New Roman" panose="02020603050405020304" pitchFamily="18" charset="0"/>
                      </a:endParaRPr>
                    </a:p>
                  </a:txBody>
                  <a:tcPr marL="29614" marR="29614" marT="29614" marB="29614"/>
                </a:tc>
                <a:extLst>
                  <a:ext uri="{0D108BD9-81ED-4DB2-BD59-A6C34878D82A}">
                    <a16:rowId xmlns:a16="http://schemas.microsoft.com/office/drawing/2014/main" val="3374433464"/>
                  </a:ext>
                </a:extLst>
              </a:tr>
              <a:tr h="1326835">
                <a:tc>
                  <a:txBody>
                    <a:bodyPr/>
                    <a:lstStyle/>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Frequently Used Hashtags</a:t>
                      </a:r>
                    </a:p>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 </a:t>
                      </a:r>
                    </a:p>
                  </a:txBody>
                  <a:tcPr marL="29614" marR="29614" marT="29614" marB="29614"/>
                </a:tc>
                <a:tc>
                  <a:txBody>
                    <a:bodyPr/>
                    <a:lstStyle/>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a:t>
                      </a:r>
                      <a:r>
                        <a:rPr lang="en-IN" sz="1400" kern="1200" dirty="0" err="1">
                          <a:solidFill>
                            <a:schemeClr val="tx1"/>
                          </a:solidFill>
                          <a:effectLst/>
                          <a:latin typeface="Times New Roman" panose="02020603050405020304" pitchFamily="18" charset="0"/>
                          <a:ea typeface="+mn-ea"/>
                          <a:cs typeface="Times New Roman" panose="02020603050405020304" pitchFamily="18" charset="0"/>
                        </a:rPr>
                        <a:t>Azadikaamritkaal</a:t>
                      </a:r>
                      <a:r>
                        <a:rPr lang="en-IN" sz="1400" kern="1200" dirty="0">
                          <a:solidFill>
                            <a:schemeClr val="tx1"/>
                          </a:solidFill>
                          <a:effectLst/>
                          <a:latin typeface="Times New Roman" panose="02020603050405020304" pitchFamily="18" charset="0"/>
                          <a:ea typeface="+mn-ea"/>
                          <a:cs typeface="Times New Roman" panose="02020603050405020304" pitchFamily="18" charset="0"/>
                        </a:rPr>
                        <a:t> #Covid19vaccination </a:t>
                      </a:r>
                    </a:p>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#2yearsofvaccinedrive #</a:t>
                      </a:r>
                      <a:r>
                        <a:rPr lang="en-IN" sz="1400" kern="1200" dirty="0" err="1">
                          <a:solidFill>
                            <a:schemeClr val="tx1"/>
                          </a:solidFill>
                          <a:effectLst/>
                          <a:latin typeface="Times New Roman" panose="02020603050405020304" pitchFamily="18" charset="0"/>
                          <a:ea typeface="+mn-ea"/>
                          <a:cs typeface="Times New Roman" panose="02020603050405020304" pitchFamily="18" charset="0"/>
                        </a:rPr>
                        <a:t>Covidisnotover</a:t>
                      </a:r>
                      <a:endParaRPr lang="en-IN" sz="1400" kern="1200" dirty="0">
                        <a:solidFill>
                          <a:schemeClr val="tx1"/>
                        </a:solidFill>
                        <a:effectLst/>
                        <a:latin typeface="Times New Roman" panose="02020603050405020304" pitchFamily="18" charset="0"/>
                        <a:ea typeface="+mn-ea"/>
                        <a:cs typeface="Times New Roman" panose="02020603050405020304" pitchFamily="18" charset="0"/>
                      </a:endParaRPr>
                    </a:p>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a:t>
                      </a:r>
                      <a:r>
                        <a:rPr lang="en-IN" sz="1400" kern="1200" dirty="0" err="1">
                          <a:solidFill>
                            <a:schemeClr val="tx1"/>
                          </a:solidFill>
                          <a:effectLst/>
                          <a:latin typeface="Times New Roman" panose="02020603050405020304" pitchFamily="18" charset="0"/>
                          <a:ea typeface="+mn-ea"/>
                          <a:cs typeface="Times New Roman" panose="02020603050405020304" pitchFamily="18" charset="0"/>
                        </a:rPr>
                        <a:t>Amritmahotsav</a:t>
                      </a:r>
                      <a:r>
                        <a:rPr lang="en-IN" sz="1400" kern="1200" dirty="0">
                          <a:solidFill>
                            <a:schemeClr val="tx1"/>
                          </a:solidFill>
                          <a:effectLst/>
                          <a:latin typeface="Times New Roman" panose="02020603050405020304" pitchFamily="18" charset="0"/>
                          <a:ea typeface="+mn-ea"/>
                          <a:cs typeface="Times New Roman" panose="02020603050405020304" pitchFamily="18" charset="0"/>
                        </a:rPr>
                        <a:t> #</a:t>
                      </a:r>
                      <a:r>
                        <a:rPr lang="en-IN" sz="1400" kern="1200" dirty="0" err="1">
                          <a:solidFill>
                            <a:schemeClr val="tx1"/>
                          </a:solidFill>
                          <a:effectLst/>
                          <a:latin typeface="Times New Roman" panose="02020603050405020304" pitchFamily="18" charset="0"/>
                          <a:ea typeface="+mn-ea"/>
                          <a:cs typeface="Times New Roman" panose="02020603050405020304" pitchFamily="18" charset="0"/>
                        </a:rPr>
                        <a:t>Breakingnews</a:t>
                      </a:r>
                      <a:endParaRPr lang="en-IN" sz="1400" kern="1200" dirty="0">
                        <a:solidFill>
                          <a:schemeClr val="tx1"/>
                        </a:solidFill>
                        <a:effectLst/>
                        <a:latin typeface="Times New Roman" panose="02020603050405020304" pitchFamily="18" charset="0"/>
                        <a:ea typeface="+mn-ea"/>
                        <a:cs typeface="Times New Roman" panose="02020603050405020304" pitchFamily="18" charset="0"/>
                      </a:endParaRPr>
                    </a:p>
                    <a:p>
                      <a:pPr marL="0" algn="just" defTabSz="914400" rtl="0" eaLnBrk="1" latinLnBrk="0" hangingPunct="1">
                        <a:lnSpc>
                          <a:spcPct val="150000"/>
                        </a:lnSpc>
                      </a:pPr>
                      <a:r>
                        <a:rPr lang="en-IN" sz="1400" kern="1200" dirty="0">
                          <a:solidFill>
                            <a:schemeClr val="tx1"/>
                          </a:solidFill>
                          <a:effectLst/>
                          <a:latin typeface="Times New Roman" panose="02020603050405020304" pitchFamily="18" charset="0"/>
                          <a:ea typeface="+mn-ea"/>
                          <a:cs typeface="Times New Roman" panose="02020603050405020304" pitchFamily="18" charset="0"/>
                          <a:hlinkClick r:id="rId2">
                            <a:extLst>
                              <a:ext uri="{A12FA001-AC4F-418D-AE19-62706E023703}">
                                <ahyp:hlinkClr xmlns:ahyp="http://schemas.microsoft.com/office/drawing/2018/hyperlinkcolor" val="tx"/>
                              </a:ext>
                            </a:extLst>
                          </a:hlinkClick>
                        </a:rPr>
                        <a:t>#</a:t>
                      </a:r>
                      <a:r>
                        <a:rPr lang="en-IN" sz="1400" kern="1200" dirty="0" err="1">
                          <a:solidFill>
                            <a:schemeClr val="tx1"/>
                          </a:solidFill>
                          <a:effectLst/>
                          <a:latin typeface="Times New Roman" panose="02020603050405020304" pitchFamily="18" charset="0"/>
                          <a:ea typeface="+mn-ea"/>
                          <a:cs typeface="Times New Roman" panose="02020603050405020304" pitchFamily="18" charset="0"/>
                          <a:hlinkClick r:id="rId2">
                            <a:extLst>
                              <a:ext uri="{A12FA001-AC4F-418D-AE19-62706E023703}">
                                <ahyp:hlinkClr xmlns:ahyp="http://schemas.microsoft.com/office/drawing/2018/hyperlinkcolor" val="tx"/>
                              </a:ext>
                            </a:extLst>
                          </a:hlinkClick>
                        </a:rPr>
                        <a:t>Digitalindia</a:t>
                      </a:r>
                      <a:endParaRPr lang="en-IN" sz="1400" kern="1200" dirty="0">
                        <a:solidFill>
                          <a:schemeClr val="tx1"/>
                        </a:solidFill>
                        <a:effectLst/>
                        <a:latin typeface="Times New Roman" panose="02020603050405020304" pitchFamily="18" charset="0"/>
                        <a:ea typeface="+mn-ea"/>
                        <a:cs typeface="Times New Roman" panose="02020603050405020304" pitchFamily="18" charset="0"/>
                      </a:endParaRPr>
                    </a:p>
                  </a:txBody>
                  <a:tcPr marL="29614" marR="29614" marT="29614" marB="29614"/>
                </a:tc>
                <a:extLst>
                  <a:ext uri="{0D108BD9-81ED-4DB2-BD59-A6C34878D82A}">
                    <a16:rowId xmlns:a16="http://schemas.microsoft.com/office/drawing/2014/main" val="3548549845"/>
                  </a:ext>
                </a:extLst>
              </a:tr>
            </a:tbl>
          </a:graphicData>
        </a:graphic>
      </p:graphicFrame>
      <p:sp>
        <p:nvSpPr>
          <p:cNvPr id="7" name="TextBox 6">
            <a:extLst>
              <a:ext uri="{FF2B5EF4-FFF2-40B4-BE49-F238E27FC236}">
                <a16:creationId xmlns:a16="http://schemas.microsoft.com/office/drawing/2014/main" id="{94E09C62-CC77-5833-8BD8-91412B20CFCA}"/>
              </a:ext>
            </a:extLst>
          </p:cNvPr>
          <p:cNvSpPr txBox="1"/>
          <p:nvPr/>
        </p:nvSpPr>
        <p:spPr>
          <a:xfrm>
            <a:off x="8129016" y="525014"/>
            <a:ext cx="3547872" cy="338554"/>
          </a:xfrm>
          <a:prstGeom prst="rect">
            <a:avLst/>
          </a:prstGeom>
          <a:noFill/>
        </p:spPr>
        <p:txBody>
          <a:bodyPr wrap="square">
            <a:spAutoFit/>
          </a:bodyPr>
          <a:lstStyle/>
          <a:p>
            <a:r>
              <a:rPr lang="en-IN" sz="1600" b="1" dirty="0">
                <a:effectLst/>
                <a:latin typeface="Times New Roman" panose="02020603050405020304" pitchFamily="18" charset="0"/>
                <a:ea typeface="Times New Roman" panose="02020603050405020304" pitchFamily="18" charset="0"/>
              </a:rPr>
              <a:t>Table 3: Search Strategy 2:</a:t>
            </a:r>
            <a:endParaRPr lang="en-IN" sz="1600" dirty="0"/>
          </a:p>
        </p:txBody>
      </p:sp>
      <p:sp>
        <p:nvSpPr>
          <p:cNvPr id="9" name="TextBox 8">
            <a:extLst>
              <a:ext uri="{FF2B5EF4-FFF2-40B4-BE49-F238E27FC236}">
                <a16:creationId xmlns:a16="http://schemas.microsoft.com/office/drawing/2014/main" id="{12D0BE1F-7126-023C-2F4E-8D7CC6B40F3B}"/>
              </a:ext>
            </a:extLst>
          </p:cNvPr>
          <p:cNvSpPr txBox="1"/>
          <p:nvPr/>
        </p:nvSpPr>
        <p:spPr>
          <a:xfrm>
            <a:off x="1667256" y="447768"/>
            <a:ext cx="2853585" cy="417165"/>
          </a:xfrm>
          <a:prstGeom prst="rect">
            <a:avLst/>
          </a:prstGeom>
          <a:noFill/>
        </p:spPr>
        <p:txBody>
          <a:bodyPr wrap="square">
            <a:spAutoFit/>
          </a:bodyPr>
          <a:lstStyle/>
          <a:p>
            <a:pPr algn="just">
              <a:lnSpc>
                <a:spcPct val="150000"/>
              </a:lnSpc>
            </a:pPr>
            <a:r>
              <a:rPr lang="en-IN" sz="1600" b="1" dirty="0">
                <a:effectLst/>
                <a:latin typeface="Times New Roman" panose="02020603050405020304" pitchFamily="18" charset="0"/>
                <a:ea typeface="Times New Roman" panose="02020603050405020304" pitchFamily="18" charset="0"/>
              </a:rPr>
              <a:t>Table 2: Search Strategy 1:</a:t>
            </a:r>
            <a:endParaRPr lang="en-IN" sz="1400" dirty="0">
              <a:effectLst/>
              <a:latin typeface="Arial" panose="020B0604020202020204" pitchFamily="34" charset="0"/>
              <a:ea typeface="Arial" panose="020B0604020202020204" pitchFamily="34" charset="0"/>
            </a:endParaRPr>
          </a:p>
        </p:txBody>
      </p:sp>
      <p:sp>
        <p:nvSpPr>
          <p:cNvPr id="2" name="Slide Number Placeholder 1">
            <a:extLst>
              <a:ext uri="{FF2B5EF4-FFF2-40B4-BE49-F238E27FC236}">
                <a16:creationId xmlns:a16="http://schemas.microsoft.com/office/drawing/2014/main" id="{5378DE90-FC8C-C1A2-BB5E-37B5057A909F}"/>
              </a:ext>
            </a:extLst>
          </p:cNvPr>
          <p:cNvSpPr>
            <a:spLocks noGrp="1"/>
          </p:cNvSpPr>
          <p:nvPr>
            <p:ph type="sldNum" sz="quarter" idx="12"/>
          </p:nvPr>
        </p:nvSpPr>
        <p:spPr/>
        <p:txBody>
          <a:bodyPr/>
          <a:lstStyle/>
          <a:p>
            <a:fld id="{3A98EE3D-8CD1-4C3F-BD1C-C98C9596463C}" type="slidenum">
              <a:rPr lang="en-US" smtClean="0"/>
              <a:t>7</a:t>
            </a:fld>
            <a:endParaRPr lang="en-US" dirty="0"/>
          </a:p>
        </p:txBody>
      </p:sp>
      <p:sp>
        <p:nvSpPr>
          <p:cNvPr id="8" name="Text 0">
            <a:extLst>
              <a:ext uri="{FF2B5EF4-FFF2-40B4-BE49-F238E27FC236}">
                <a16:creationId xmlns:a16="http://schemas.microsoft.com/office/drawing/2014/main" id="{4885341D-41D2-4C24-99BB-4F05F39678B0}"/>
              </a:ext>
            </a:extLst>
          </p:cNvPr>
          <p:cNvSpPr/>
          <p:nvPr/>
        </p:nvSpPr>
        <p:spPr>
          <a:xfrm>
            <a:off x="4249582" y="-131520"/>
            <a:ext cx="4150694" cy="704017"/>
          </a:xfrm>
          <a:prstGeom prst="rect">
            <a:avLst/>
          </a:prstGeom>
          <a:noFill/>
          <a:ln/>
        </p:spPr>
        <p:txBody>
          <a:bodyPr wrap="none" lIns="0" tIns="0" rIns="0" bIns="0" rtlCol="0" anchor="t"/>
          <a:lstStyle/>
          <a:p>
            <a:pPr indent="0">
              <a:lnSpc>
                <a:spcPts val="5500"/>
              </a:lnSpc>
              <a:buNone/>
            </a:pPr>
            <a:r>
              <a:rPr lang="en-US" b="1" dirty="0">
                <a:latin typeface="Times New Roman" panose="02020603050405020304" pitchFamily="18" charset="0"/>
              </a:rPr>
              <a:t>Search Strategies for Tweet Collection</a:t>
            </a:r>
          </a:p>
        </p:txBody>
      </p:sp>
    </p:spTree>
    <p:extLst>
      <p:ext uri="{BB962C8B-B14F-4D97-AF65-F5344CB8AC3E}">
        <p14:creationId xmlns:p14="http://schemas.microsoft.com/office/powerpoint/2010/main" val="33490876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B74E9-BA84-4D4B-A202-FCC5202D369A}"/>
              </a:ext>
            </a:extLst>
          </p:cNvPr>
          <p:cNvSpPr>
            <a:spLocks noGrp="1"/>
          </p:cNvSpPr>
          <p:nvPr>
            <p:ph type="title"/>
          </p:nvPr>
        </p:nvSpPr>
        <p:spPr/>
        <p:txBody>
          <a:bodyPr>
            <a:normAutofit/>
          </a:bodyPr>
          <a:lstStyle/>
          <a:p>
            <a:r>
              <a:rPr lang="en-US" sz="4400" dirty="0">
                <a:latin typeface="Times New Roman" panose="02020603050405020304" pitchFamily="18" charset="0"/>
                <a:cs typeface="Times New Roman" panose="02020603050405020304" pitchFamily="18" charset="0"/>
              </a:rPr>
              <a:t>Why Qualitative Analysis Over ML</a:t>
            </a:r>
          </a:p>
        </p:txBody>
      </p:sp>
      <p:sp>
        <p:nvSpPr>
          <p:cNvPr id="3" name="Content Placeholder 2">
            <a:extLst>
              <a:ext uri="{FF2B5EF4-FFF2-40B4-BE49-F238E27FC236}">
                <a16:creationId xmlns:a16="http://schemas.microsoft.com/office/drawing/2014/main" id="{96067CCD-0083-4AB0-AD35-8A850AC85D22}"/>
              </a:ext>
            </a:extLst>
          </p:cNvPr>
          <p:cNvSpPr>
            <a:spLocks noGrp="1"/>
          </p:cNvSpPr>
          <p:nvPr>
            <p:ph sz="half" idx="1"/>
          </p:nvPr>
        </p:nvSpPr>
        <p:spPr>
          <a:xfrm>
            <a:off x="1321398" y="2219511"/>
            <a:ext cx="4639736" cy="3748193"/>
          </a:xfrm>
        </p:spPr>
        <p:txBody>
          <a:bodyPr>
            <a:normAutofit lnSpcReduction="10000"/>
          </a:bodyPr>
          <a:lstStyle/>
          <a:p>
            <a:r>
              <a:rPr lang="en-US" b="1" dirty="0">
                <a:latin typeface="Times New Roman" panose="02020603050405020304" pitchFamily="18" charset="0"/>
                <a:cs typeface="Times New Roman" panose="02020603050405020304" pitchFamily="18" charset="0"/>
              </a:rPr>
              <a:t>Machine learning approach</a:t>
            </a:r>
          </a:p>
          <a:p>
            <a:pPr>
              <a:buFont typeface="Wingdings" panose="05000000000000000000" pitchFamily="2" charset="2"/>
              <a:buChar char="q"/>
            </a:pPr>
            <a:r>
              <a:rPr lang="en-US" sz="1600" dirty="0">
                <a:solidFill>
                  <a:srgbClr val="000000"/>
                </a:solidFill>
                <a:latin typeface="Times New Roman" panose="02020603050405020304" pitchFamily="18" charset="0"/>
                <a:cs typeface="Times New Roman" panose="02020603050405020304" pitchFamily="18" charset="0"/>
              </a:rPr>
              <a:t>- It could provide insights based on patterns and correlations in data.</a:t>
            </a:r>
          </a:p>
          <a:p>
            <a:pPr>
              <a:buFont typeface="Wingdings" panose="05000000000000000000" pitchFamily="2" charset="2"/>
              <a:buChar char="q"/>
            </a:pPr>
            <a:r>
              <a:rPr lang="en-US" sz="1600" dirty="0">
                <a:solidFill>
                  <a:srgbClr val="000000"/>
                </a:solidFill>
                <a:latin typeface="Times New Roman" panose="02020603050405020304" pitchFamily="18" charset="0"/>
                <a:cs typeface="Times New Roman" panose="02020603050405020304" pitchFamily="18" charset="0"/>
              </a:rPr>
              <a:t>- The nature of ML is analyze quantitative, automated, data driven</a:t>
            </a:r>
          </a:p>
          <a:p>
            <a:pPr>
              <a:buFont typeface="Wingdings" panose="05000000000000000000" pitchFamily="2" charset="2"/>
              <a:buChar char="q"/>
            </a:pPr>
            <a:r>
              <a:rPr lang="en-US" sz="1600" dirty="0">
                <a:solidFill>
                  <a:srgbClr val="000000"/>
                </a:solidFill>
                <a:latin typeface="Times New Roman" panose="02020603050405020304" pitchFamily="18" charset="0"/>
                <a:cs typeface="Times New Roman" panose="02020603050405020304" pitchFamily="18" charset="0"/>
              </a:rPr>
              <a:t>- The strength of ML is fast, scalable, objective pattern recognition</a:t>
            </a:r>
          </a:p>
          <a:p>
            <a:pPr>
              <a:buFont typeface="Wingdings" panose="05000000000000000000" pitchFamily="2" charset="2"/>
              <a:buChar char="q"/>
            </a:pPr>
            <a:r>
              <a:rPr lang="en-US" sz="1600" dirty="0">
                <a:solidFill>
                  <a:srgbClr val="000000"/>
                </a:solidFill>
                <a:latin typeface="Times New Roman" panose="02020603050405020304" pitchFamily="18" charset="0"/>
                <a:cs typeface="Times New Roman" panose="02020603050405020304" pitchFamily="18" charset="0"/>
              </a:rPr>
              <a:t>- Limitations: may miss nuance, dependent on algorithm quality, Increased complexity, and Difficulty in diagnosing and correcting prediction errors due to algorithm complexity</a:t>
            </a:r>
          </a:p>
          <a:p>
            <a:pPr>
              <a:buFont typeface="Wingdings" panose="05000000000000000000" pitchFamily="2" charset="2"/>
              <a:buChar char="q"/>
            </a:pPr>
            <a:endParaRPr lang="en-US" sz="1600" dirty="0">
              <a:solidFill>
                <a:srgbClr val="000000"/>
              </a:solidFill>
              <a:latin typeface="Times New Roman" panose="02020603050405020304" pitchFamily="18" charset="0"/>
              <a:cs typeface="Times New Roman" panose="02020603050405020304" pitchFamily="18" charset="0"/>
            </a:endParaRPr>
          </a:p>
        </p:txBody>
      </p:sp>
      <p:sp>
        <p:nvSpPr>
          <p:cNvPr id="4" name="Content Placeholder 3">
            <a:extLst>
              <a:ext uri="{FF2B5EF4-FFF2-40B4-BE49-F238E27FC236}">
                <a16:creationId xmlns:a16="http://schemas.microsoft.com/office/drawing/2014/main" id="{F53ADF68-0154-40CD-8DD2-83CFFB80274C}"/>
              </a:ext>
            </a:extLst>
          </p:cNvPr>
          <p:cNvSpPr>
            <a:spLocks noGrp="1"/>
          </p:cNvSpPr>
          <p:nvPr>
            <p:ph sz="half" idx="2"/>
          </p:nvPr>
        </p:nvSpPr>
        <p:spPr/>
        <p:txBody>
          <a:bodyPr>
            <a:normAutofit lnSpcReduction="10000"/>
          </a:bodyPr>
          <a:lstStyle/>
          <a:p>
            <a:r>
              <a:rPr lang="en-US" b="1" dirty="0">
                <a:latin typeface="Times New Roman" panose="02020603050405020304" pitchFamily="18" charset="0"/>
                <a:cs typeface="Times New Roman" panose="02020603050405020304" pitchFamily="18" charset="0"/>
              </a:rPr>
              <a:t>Qualitative analysis</a:t>
            </a:r>
          </a:p>
          <a:p>
            <a:pPr>
              <a:buFont typeface="Wingdings" panose="05000000000000000000" pitchFamily="2" charset="2"/>
              <a:buChar char="q"/>
            </a:pPr>
            <a:r>
              <a:rPr lang="en-IN" sz="1600" dirty="0">
                <a:solidFill>
                  <a:srgbClr val="000000"/>
                </a:solidFill>
                <a:latin typeface="Times New Roman" panose="02020603050405020304" pitchFamily="18" charset="0"/>
                <a:cs typeface="Times New Roman" panose="02020603050405020304" pitchFamily="18" charset="0"/>
              </a:rPr>
              <a:t>- It allows for a deeper understanding of complex phenomena that cannot be captured by quantitative methods alone. </a:t>
            </a:r>
          </a:p>
          <a:p>
            <a:pPr>
              <a:buFont typeface="Wingdings" panose="05000000000000000000" pitchFamily="2" charset="2"/>
              <a:buChar char="q"/>
            </a:pPr>
            <a:r>
              <a:rPr lang="en-IN" sz="1600" dirty="0">
                <a:solidFill>
                  <a:srgbClr val="000000"/>
                </a:solidFill>
                <a:latin typeface="Times New Roman" panose="02020603050405020304" pitchFamily="18" charset="0"/>
                <a:cs typeface="Times New Roman" panose="02020603050405020304" pitchFamily="18" charset="0"/>
              </a:rPr>
              <a:t>- It could provide context and meaning to those patterns. </a:t>
            </a:r>
          </a:p>
          <a:p>
            <a:pPr>
              <a:buFont typeface="Wingdings" panose="05000000000000000000" pitchFamily="2" charset="2"/>
              <a:buChar char="q"/>
            </a:pPr>
            <a:r>
              <a:rPr lang="en-US" sz="1600" dirty="0">
                <a:solidFill>
                  <a:srgbClr val="000000"/>
                </a:solidFill>
                <a:latin typeface="Times New Roman" panose="02020603050405020304" pitchFamily="18" charset="0"/>
                <a:cs typeface="Times New Roman" panose="02020603050405020304" pitchFamily="18" charset="0"/>
              </a:rPr>
              <a:t>- The strength of qualitative analysis is context rich, deep insights, and flexible</a:t>
            </a:r>
          </a:p>
          <a:p>
            <a:pPr>
              <a:buFont typeface="Wingdings" panose="05000000000000000000" pitchFamily="2" charset="2"/>
              <a:buChar char="q"/>
            </a:pPr>
            <a:r>
              <a:rPr lang="en-US" sz="1600" dirty="0">
                <a:solidFill>
                  <a:srgbClr val="000000"/>
                </a:solidFill>
                <a:latin typeface="Times New Roman" panose="02020603050405020304" pitchFamily="18" charset="0"/>
                <a:cs typeface="Times New Roman" panose="02020603050405020304" pitchFamily="18" charset="0"/>
              </a:rPr>
              <a:t> -  Limitations: time consuming, smaller sample size, subjective.</a:t>
            </a:r>
          </a:p>
        </p:txBody>
      </p:sp>
      <p:sp>
        <p:nvSpPr>
          <p:cNvPr id="5" name="Slide Number Placeholder 4">
            <a:extLst>
              <a:ext uri="{FF2B5EF4-FFF2-40B4-BE49-F238E27FC236}">
                <a16:creationId xmlns:a16="http://schemas.microsoft.com/office/drawing/2014/main" id="{D646F429-CE87-4F5E-81D1-CDC26E3C11D1}"/>
              </a:ext>
            </a:extLst>
          </p:cNvPr>
          <p:cNvSpPr>
            <a:spLocks noGrp="1"/>
          </p:cNvSpPr>
          <p:nvPr>
            <p:ph type="sldNum" sz="quarter" idx="12"/>
          </p:nvPr>
        </p:nvSpPr>
        <p:spPr/>
        <p:txBody>
          <a:bodyPr/>
          <a:lstStyle/>
          <a:p>
            <a:fld id="{3A98EE3D-8CD1-4C3F-BD1C-C98C9596463C}" type="slidenum">
              <a:rPr lang="en-US" smtClean="0"/>
              <a:t>8</a:t>
            </a:fld>
            <a:endParaRPr lang="en-US" dirty="0"/>
          </a:p>
        </p:txBody>
      </p:sp>
    </p:spTree>
    <p:extLst>
      <p:ext uri="{BB962C8B-B14F-4D97-AF65-F5344CB8AC3E}">
        <p14:creationId xmlns:p14="http://schemas.microsoft.com/office/powerpoint/2010/main" val="16023369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520D0D0-3160-445F-AFCE-6F03B4CCD02B}"/>
              </a:ext>
            </a:extLst>
          </p:cNvPr>
          <p:cNvSpPr>
            <a:spLocks noGrp="1"/>
          </p:cNvSpPr>
          <p:nvPr>
            <p:ph type="sldNum" sz="quarter" idx="12"/>
          </p:nvPr>
        </p:nvSpPr>
        <p:spPr/>
        <p:txBody>
          <a:bodyPr/>
          <a:lstStyle/>
          <a:p>
            <a:fld id="{3A98EE3D-8CD1-4C3F-BD1C-C98C9596463C}" type="slidenum">
              <a:rPr lang="en-US" smtClean="0"/>
              <a:t>9</a:t>
            </a:fld>
            <a:endParaRPr lang="en-US" dirty="0"/>
          </a:p>
        </p:txBody>
      </p:sp>
      <p:pic>
        <p:nvPicPr>
          <p:cNvPr id="3" name="Image 0" descr="preencoded.png">
            <a:extLst>
              <a:ext uri="{FF2B5EF4-FFF2-40B4-BE49-F238E27FC236}">
                <a16:creationId xmlns:a16="http://schemas.microsoft.com/office/drawing/2014/main" id="{4E248142-9B1A-4CC4-9A80-F5FAC6464766}"/>
              </a:ext>
            </a:extLst>
          </p:cNvPr>
          <p:cNvPicPr>
            <a:picLocks noChangeAspect="1"/>
          </p:cNvPicPr>
          <p:nvPr/>
        </p:nvPicPr>
        <p:blipFill>
          <a:blip r:embed="rId2"/>
          <a:stretch>
            <a:fillRect/>
          </a:stretch>
        </p:blipFill>
        <p:spPr>
          <a:xfrm>
            <a:off x="0" y="0"/>
            <a:ext cx="4249271" cy="6373907"/>
          </a:xfrm>
          <a:prstGeom prst="rect">
            <a:avLst/>
          </a:prstGeom>
        </p:spPr>
      </p:pic>
      <p:sp>
        <p:nvSpPr>
          <p:cNvPr id="4" name="Text 0">
            <a:extLst>
              <a:ext uri="{FF2B5EF4-FFF2-40B4-BE49-F238E27FC236}">
                <a16:creationId xmlns:a16="http://schemas.microsoft.com/office/drawing/2014/main" id="{77BE5ED5-ECE4-4FDD-A43E-AF16BCBAF4EC}"/>
              </a:ext>
            </a:extLst>
          </p:cNvPr>
          <p:cNvSpPr/>
          <p:nvPr/>
        </p:nvSpPr>
        <p:spPr>
          <a:xfrm>
            <a:off x="5270104" y="808931"/>
            <a:ext cx="6223794" cy="1056084"/>
          </a:xfrm>
          <a:prstGeom prst="rect">
            <a:avLst/>
          </a:prstGeom>
          <a:noFill/>
          <a:ln/>
        </p:spPr>
        <p:txBody>
          <a:bodyPr wrap="square" lIns="0" tIns="0" rIns="0" bIns="0" rtlCol="0" anchor="t"/>
          <a:lstStyle/>
          <a:p>
            <a:pPr>
              <a:lnSpc>
                <a:spcPts val="4125"/>
              </a:lnSpc>
            </a:pPr>
            <a:r>
              <a:rPr lang="en-US" sz="3292" dirty="0">
                <a:latin typeface="Times New Roman" panose="02020603050405020304" pitchFamily="18" charset="0"/>
                <a:ea typeface="Unbounded" pitchFamily="34" charset="-122"/>
                <a:cs typeface="Times New Roman" panose="02020603050405020304" pitchFamily="18" charset="0"/>
              </a:rPr>
              <a:t>Codebook Development and Qualitative Analysis</a:t>
            </a:r>
            <a:endParaRPr lang="en-US" sz="3292" dirty="0">
              <a:latin typeface="Times New Roman" panose="02020603050405020304" pitchFamily="18" charset="0"/>
              <a:cs typeface="Times New Roman" panose="02020603050405020304" pitchFamily="18" charset="0"/>
            </a:endParaRPr>
          </a:p>
        </p:txBody>
      </p:sp>
      <p:sp>
        <p:nvSpPr>
          <p:cNvPr id="5" name="Shape 1">
            <a:extLst>
              <a:ext uri="{FF2B5EF4-FFF2-40B4-BE49-F238E27FC236}">
                <a16:creationId xmlns:a16="http://schemas.microsoft.com/office/drawing/2014/main" id="{019958DE-BBB6-4E66-8693-63DC009C2E2F}"/>
              </a:ext>
            </a:extLst>
          </p:cNvPr>
          <p:cNvSpPr/>
          <p:nvPr/>
        </p:nvSpPr>
        <p:spPr>
          <a:xfrm>
            <a:off x="5270104" y="2134294"/>
            <a:ext cx="3022203" cy="2430363"/>
          </a:xfrm>
          <a:prstGeom prst="roundRect">
            <a:avLst>
              <a:gd name="adj" fmla="val 1108"/>
            </a:avLst>
          </a:prstGeom>
          <a:solidFill>
            <a:srgbClr val="304755"/>
          </a:solidFill>
          <a:ln/>
        </p:spPr>
      </p:sp>
      <p:sp>
        <p:nvSpPr>
          <p:cNvPr id="6" name="Text 2">
            <a:extLst>
              <a:ext uri="{FF2B5EF4-FFF2-40B4-BE49-F238E27FC236}">
                <a16:creationId xmlns:a16="http://schemas.microsoft.com/office/drawing/2014/main" id="{0D021285-77C2-45CD-AD57-721E0D278294}"/>
              </a:ext>
            </a:extLst>
          </p:cNvPr>
          <p:cNvSpPr/>
          <p:nvPr/>
        </p:nvSpPr>
        <p:spPr>
          <a:xfrm>
            <a:off x="5449590" y="2313782"/>
            <a:ext cx="2335907" cy="264021"/>
          </a:xfrm>
          <a:prstGeom prst="rect">
            <a:avLst/>
          </a:prstGeom>
          <a:noFill/>
          <a:ln/>
        </p:spPr>
        <p:txBody>
          <a:bodyPr wrap="none" lIns="0" tIns="0" rIns="0" bIns="0" rtlCol="0" anchor="t"/>
          <a:lstStyle/>
          <a:p>
            <a:pPr>
              <a:lnSpc>
                <a:spcPts val="2042"/>
              </a:lnSpc>
            </a:pPr>
            <a:r>
              <a:rPr lang="en-US" sz="1625" dirty="0">
                <a:solidFill>
                  <a:schemeClr val="bg1"/>
                </a:solidFill>
                <a:latin typeface="Times New Roman" panose="02020603050405020304" pitchFamily="18" charset="0"/>
                <a:ea typeface="Unbounded" pitchFamily="34" charset="-122"/>
                <a:cs typeface="Times New Roman" panose="02020603050405020304" pitchFamily="18" charset="0"/>
              </a:rPr>
              <a:t>Qualitative Coding</a:t>
            </a:r>
            <a:endParaRPr lang="en-US" sz="1625" dirty="0">
              <a:solidFill>
                <a:schemeClr val="bg1"/>
              </a:solidFill>
              <a:latin typeface="Times New Roman" panose="02020603050405020304" pitchFamily="18" charset="0"/>
              <a:cs typeface="Times New Roman" panose="02020603050405020304" pitchFamily="18" charset="0"/>
            </a:endParaRPr>
          </a:p>
        </p:txBody>
      </p:sp>
      <p:sp>
        <p:nvSpPr>
          <p:cNvPr id="7" name="Text 3">
            <a:extLst>
              <a:ext uri="{FF2B5EF4-FFF2-40B4-BE49-F238E27FC236}">
                <a16:creationId xmlns:a16="http://schemas.microsoft.com/office/drawing/2014/main" id="{4DA9B5C2-C162-4A98-8D44-0D68E6CB407F}"/>
              </a:ext>
            </a:extLst>
          </p:cNvPr>
          <p:cNvSpPr/>
          <p:nvPr/>
        </p:nvSpPr>
        <p:spPr>
          <a:xfrm>
            <a:off x="5449590" y="2685455"/>
            <a:ext cx="2663230" cy="1435695"/>
          </a:xfrm>
          <a:prstGeom prst="rect">
            <a:avLst/>
          </a:prstGeom>
          <a:noFill/>
          <a:ln/>
        </p:spPr>
        <p:txBody>
          <a:bodyPr wrap="square" lIns="0" tIns="0" rIns="0" bIns="0" rtlCol="0" anchor="t"/>
          <a:lstStyle/>
          <a:p>
            <a:pPr>
              <a:lnSpc>
                <a:spcPts val="2250"/>
              </a:lnSpc>
            </a:pPr>
            <a:r>
              <a:rPr lang="en-US" sz="1400" dirty="0">
                <a:solidFill>
                  <a:srgbClr val="CAD6DE"/>
                </a:solidFill>
                <a:latin typeface="Times New Roman" panose="02020603050405020304" pitchFamily="18" charset="0"/>
                <a:ea typeface="Cabin" pitchFamily="34" charset="-122"/>
                <a:cs typeface="Times New Roman" panose="02020603050405020304" pitchFamily="18" charset="0"/>
              </a:rPr>
              <a:t>Tweets were manually coded line-by-line to capture complex nuances beyond machine learning capabilities, allowing rich thematic development.</a:t>
            </a:r>
            <a:endParaRPr lang="en-US" sz="1400" dirty="0">
              <a:latin typeface="Times New Roman" panose="02020603050405020304" pitchFamily="18" charset="0"/>
              <a:cs typeface="Times New Roman" panose="02020603050405020304" pitchFamily="18" charset="0"/>
            </a:endParaRPr>
          </a:p>
        </p:txBody>
      </p:sp>
      <p:sp>
        <p:nvSpPr>
          <p:cNvPr id="8" name="Shape 4">
            <a:extLst>
              <a:ext uri="{FF2B5EF4-FFF2-40B4-BE49-F238E27FC236}">
                <a16:creationId xmlns:a16="http://schemas.microsoft.com/office/drawing/2014/main" id="{0A73ADE9-7444-4214-A855-2BB76CDDA41B}"/>
              </a:ext>
            </a:extLst>
          </p:cNvPr>
          <p:cNvSpPr/>
          <p:nvPr/>
        </p:nvSpPr>
        <p:spPr>
          <a:xfrm>
            <a:off x="8471794" y="2134294"/>
            <a:ext cx="3022203" cy="2430363"/>
          </a:xfrm>
          <a:prstGeom prst="roundRect">
            <a:avLst>
              <a:gd name="adj" fmla="val 1108"/>
            </a:avLst>
          </a:prstGeom>
          <a:solidFill>
            <a:srgbClr val="304755"/>
          </a:solidFill>
          <a:ln/>
        </p:spPr>
      </p:sp>
      <p:sp>
        <p:nvSpPr>
          <p:cNvPr id="9" name="Text 5">
            <a:extLst>
              <a:ext uri="{FF2B5EF4-FFF2-40B4-BE49-F238E27FC236}">
                <a16:creationId xmlns:a16="http://schemas.microsoft.com/office/drawing/2014/main" id="{8571B3AF-0200-4834-AB9C-1EB1D6B676C6}"/>
              </a:ext>
            </a:extLst>
          </p:cNvPr>
          <p:cNvSpPr/>
          <p:nvPr/>
        </p:nvSpPr>
        <p:spPr>
          <a:xfrm>
            <a:off x="8651280" y="2313782"/>
            <a:ext cx="2663230" cy="528043"/>
          </a:xfrm>
          <a:prstGeom prst="rect">
            <a:avLst/>
          </a:prstGeom>
          <a:noFill/>
          <a:ln/>
        </p:spPr>
        <p:txBody>
          <a:bodyPr wrap="square" lIns="0" tIns="0" rIns="0" bIns="0" rtlCol="0" anchor="t"/>
          <a:lstStyle/>
          <a:p>
            <a:pPr>
              <a:lnSpc>
                <a:spcPts val="2042"/>
              </a:lnSpc>
            </a:pPr>
            <a:r>
              <a:rPr lang="en-US" sz="1625" dirty="0">
                <a:solidFill>
                  <a:schemeClr val="bg1"/>
                </a:solidFill>
                <a:latin typeface="Times New Roman" panose="02020603050405020304" pitchFamily="18" charset="0"/>
                <a:ea typeface="Unbounded" pitchFamily="34" charset="-122"/>
                <a:cs typeface="Times New Roman" panose="02020603050405020304" pitchFamily="18" charset="0"/>
              </a:rPr>
              <a:t>Content and Thematic Analysis</a:t>
            </a:r>
            <a:endParaRPr lang="en-US" sz="1625" dirty="0">
              <a:solidFill>
                <a:schemeClr val="bg1"/>
              </a:solidFill>
              <a:latin typeface="Times New Roman" panose="02020603050405020304" pitchFamily="18" charset="0"/>
              <a:cs typeface="Times New Roman" panose="02020603050405020304" pitchFamily="18" charset="0"/>
            </a:endParaRPr>
          </a:p>
        </p:txBody>
      </p:sp>
      <p:sp>
        <p:nvSpPr>
          <p:cNvPr id="10" name="Text 6">
            <a:extLst>
              <a:ext uri="{FF2B5EF4-FFF2-40B4-BE49-F238E27FC236}">
                <a16:creationId xmlns:a16="http://schemas.microsoft.com/office/drawing/2014/main" id="{5615A5AB-70A1-4E38-8DE3-0F4BDB1450AA}"/>
              </a:ext>
            </a:extLst>
          </p:cNvPr>
          <p:cNvSpPr/>
          <p:nvPr/>
        </p:nvSpPr>
        <p:spPr>
          <a:xfrm>
            <a:off x="8651180" y="2720231"/>
            <a:ext cx="2663230" cy="1435695"/>
          </a:xfrm>
          <a:prstGeom prst="rect">
            <a:avLst/>
          </a:prstGeom>
          <a:noFill/>
          <a:ln/>
        </p:spPr>
        <p:txBody>
          <a:bodyPr wrap="square" lIns="0" tIns="0" rIns="0" bIns="0" rtlCol="0" anchor="t"/>
          <a:lstStyle/>
          <a:p>
            <a:pPr>
              <a:lnSpc>
                <a:spcPts val="2250"/>
              </a:lnSpc>
            </a:pPr>
            <a:r>
              <a:rPr lang="en-US" sz="1400" dirty="0">
                <a:solidFill>
                  <a:srgbClr val="CAD6DE"/>
                </a:solidFill>
                <a:latin typeface="Times New Roman" panose="02020603050405020304" pitchFamily="18" charset="0"/>
                <a:ea typeface="Cabin" pitchFamily="34" charset="-122"/>
                <a:cs typeface="Times New Roman" panose="02020603050405020304" pitchFamily="18" charset="0"/>
              </a:rPr>
              <a:t>These methods uncovered underlying patterns and meanings within tweets, supporting an in-depth understanding of public perceptions.</a:t>
            </a:r>
            <a:endParaRPr lang="en-US" sz="1400" dirty="0">
              <a:latin typeface="Times New Roman" panose="02020603050405020304" pitchFamily="18" charset="0"/>
              <a:cs typeface="Times New Roman" panose="02020603050405020304" pitchFamily="18" charset="0"/>
            </a:endParaRPr>
          </a:p>
        </p:txBody>
      </p:sp>
      <p:sp>
        <p:nvSpPr>
          <p:cNvPr id="11" name="Shape 7">
            <a:extLst>
              <a:ext uri="{FF2B5EF4-FFF2-40B4-BE49-F238E27FC236}">
                <a16:creationId xmlns:a16="http://schemas.microsoft.com/office/drawing/2014/main" id="{CC9737AB-AD24-470D-9087-1F096E9BCC5D}"/>
              </a:ext>
            </a:extLst>
          </p:cNvPr>
          <p:cNvSpPr/>
          <p:nvPr/>
        </p:nvSpPr>
        <p:spPr>
          <a:xfrm>
            <a:off x="5270104" y="4744144"/>
            <a:ext cx="6223794" cy="1304925"/>
          </a:xfrm>
          <a:prstGeom prst="roundRect">
            <a:avLst>
              <a:gd name="adj" fmla="val 2064"/>
            </a:avLst>
          </a:prstGeom>
          <a:solidFill>
            <a:srgbClr val="304755"/>
          </a:solidFill>
          <a:ln/>
        </p:spPr>
      </p:sp>
      <p:sp>
        <p:nvSpPr>
          <p:cNvPr id="12" name="Text 8">
            <a:extLst>
              <a:ext uri="{FF2B5EF4-FFF2-40B4-BE49-F238E27FC236}">
                <a16:creationId xmlns:a16="http://schemas.microsoft.com/office/drawing/2014/main" id="{27C7B1A9-B3CC-4587-ABCC-E54FCCBDF0E2}"/>
              </a:ext>
            </a:extLst>
          </p:cNvPr>
          <p:cNvSpPr/>
          <p:nvPr/>
        </p:nvSpPr>
        <p:spPr>
          <a:xfrm>
            <a:off x="5449590" y="4923632"/>
            <a:ext cx="2582466" cy="264021"/>
          </a:xfrm>
          <a:prstGeom prst="rect">
            <a:avLst/>
          </a:prstGeom>
          <a:noFill/>
          <a:ln/>
        </p:spPr>
        <p:txBody>
          <a:bodyPr wrap="none" lIns="0" tIns="0" rIns="0" bIns="0" rtlCol="0" anchor="t"/>
          <a:lstStyle/>
          <a:p>
            <a:pPr>
              <a:lnSpc>
                <a:spcPts val="2042"/>
              </a:lnSpc>
            </a:pPr>
            <a:r>
              <a:rPr lang="en-US" sz="1625" dirty="0">
                <a:solidFill>
                  <a:schemeClr val="bg1"/>
                </a:solidFill>
                <a:latin typeface="Times New Roman" panose="02020603050405020304" pitchFamily="18" charset="0"/>
                <a:ea typeface="Unbounded" pitchFamily="34" charset="-122"/>
                <a:cs typeface="Times New Roman" panose="02020603050405020304" pitchFamily="18" charset="0"/>
              </a:rPr>
              <a:t>Codebook Structure</a:t>
            </a:r>
            <a:endParaRPr lang="en-US" sz="1625" dirty="0">
              <a:solidFill>
                <a:schemeClr val="bg1"/>
              </a:solidFill>
              <a:latin typeface="Times New Roman" panose="02020603050405020304" pitchFamily="18" charset="0"/>
              <a:cs typeface="Times New Roman" panose="02020603050405020304" pitchFamily="18" charset="0"/>
            </a:endParaRPr>
          </a:p>
        </p:txBody>
      </p:sp>
      <p:sp>
        <p:nvSpPr>
          <p:cNvPr id="13" name="Text 9">
            <a:extLst>
              <a:ext uri="{FF2B5EF4-FFF2-40B4-BE49-F238E27FC236}">
                <a16:creationId xmlns:a16="http://schemas.microsoft.com/office/drawing/2014/main" id="{2DB59606-3B6C-4FFD-8FEF-3DFF003B8755}"/>
              </a:ext>
            </a:extLst>
          </p:cNvPr>
          <p:cNvSpPr/>
          <p:nvPr/>
        </p:nvSpPr>
        <p:spPr>
          <a:xfrm>
            <a:off x="5449590" y="5295305"/>
            <a:ext cx="5864820" cy="574278"/>
          </a:xfrm>
          <a:prstGeom prst="rect">
            <a:avLst/>
          </a:prstGeom>
          <a:noFill/>
          <a:ln/>
        </p:spPr>
        <p:txBody>
          <a:bodyPr wrap="square" lIns="0" tIns="0" rIns="0" bIns="0" rtlCol="0" anchor="t"/>
          <a:lstStyle/>
          <a:p>
            <a:pPr>
              <a:lnSpc>
                <a:spcPts val="2250"/>
              </a:lnSpc>
            </a:pPr>
            <a:r>
              <a:rPr lang="en-US" sz="1400" dirty="0">
                <a:solidFill>
                  <a:srgbClr val="CAD6DE"/>
                </a:solidFill>
                <a:latin typeface="Times New Roman" panose="02020603050405020304" pitchFamily="18" charset="0"/>
                <a:ea typeface="Cabin" pitchFamily="34" charset="-122"/>
                <a:cs typeface="Times New Roman" panose="02020603050405020304" pitchFamily="18" charset="0"/>
              </a:rPr>
              <a:t>The initial codebook included themes, descriptions, sub-themes, and example statements, serving as a reference for consistent analysis.</a:t>
            </a:r>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042132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F3CD65D-61A5-43C9-A837-6EC73C7DA8AB}">
  <ds:schemaRefs>
    <ds:schemaRef ds:uri="16c05727-aa75-4e4a-9b5f-8a80a1165891"/>
    <ds:schemaRef ds:uri="http://schemas.microsoft.com/office/infopath/2007/PartnerControls"/>
    <ds:schemaRef ds:uri="http://purl.org/dc/elements/1.1/"/>
    <ds:schemaRef ds:uri="http://schemas.openxmlformats.org/package/2006/metadata/core-properties"/>
    <ds:schemaRef ds:uri="http://schemas.microsoft.com/office/2006/documentManagement/types"/>
    <ds:schemaRef ds:uri="http://purl.org/dc/dcmitype/"/>
    <ds:schemaRef ds:uri="http://www.w3.org/XML/1998/namespace"/>
    <ds:schemaRef ds:uri="71af3243-3dd4-4a8d-8c0d-dd76da1f02a5"/>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1F006B4-A9E1-4F39-85C8-FB836F91934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4619</TotalTime>
  <Words>2152</Words>
  <Application>Microsoft Office PowerPoint</Application>
  <PresentationFormat>Widescreen</PresentationFormat>
  <Paragraphs>352</Paragraphs>
  <Slides>29</Slides>
  <Notes>1</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29</vt:i4>
      </vt:variant>
    </vt:vector>
  </HeadingPairs>
  <TitlesOfParts>
    <vt:vector size="43" baseType="lpstr">
      <vt:lpstr>Arial</vt:lpstr>
      <vt:lpstr>Cabin</vt:lpstr>
      <vt:lpstr>Calibri</vt:lpstr>
      <vt:lpstr>Georgia Pro Cond Light</vt:lpstr>
      <vt:lpstr>Poppins Light</vt:lpstr>
      <vt:lpstr>Roboto Condensed</vt:lpstr>
      <vt:lpstr>Roboto Slab</vt:lpstr>
      <vt:lpstr>Segoe UI</vt:lpstr>
      <vt:lpstr>Segoe UI Black</vt:lpstr>
      <vt:lpstr>Speak Pro</vt:lpstr>
      <vt:lpstr>Times New Roman</vt:lpstr>
      <vt:lpstr>Unbounded</vt:lpstr>
      <vt:lpstr>Wingdings</vt:lpstr>
      <vt:lpstr>RetrospectVTI</vt:lpstr>
      <vt:lpstr>PowerPoint Presentation</vt:lpstr>
      <vt:lpstr>CONTENT</vt:lpstr>
      <vt:lpstr>PowerPoint Presentation</vt:lpstr>
      <vt:lpstr>PowerPoint Presentation</vt:lpstr>
      <vt:lpstr>PowerPoint Presentation</vt:lpstr>
      <vt:lpstr>PowerPoint Presentation</vt:lpstr>
      <vt:lpstr>PowerPoint Presentation</vt:lpstr>
      <vt:lpstr>Why Qualitative Analysis Over ML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perceptions of Twitter user towards precaution dose COVID-19 vaccine</dc:title>
  <dc:creator>priyabhilai@yahoo.com</dc:creator>
  <cp:lastModifiedBy>Payal Sakhre</cp:lastModifiedBy>
  <cp:revision>115</cp:revision>
  <dcterms:created xsi:type="dcterms:W3CDTF">2023-06-06T15:09:48Z</dcterms:created>
  <dcterms:modified xsi:type="dcterms:W3CDTF">2025-05-22T14:26:40Z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